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5"/>
    <p:restoredTop sz="51236"/>
  </p:normalViewPr>
  <p:slideViewPr>
    <p:cSldViewPr snapToGrid="0">
      <p:cViewPr varScale="1">
        <p:scale>
          <a:sx n="77" d="100"/>
          <a:sy n="77" d="100"/>
        </p:scale>
        <p:origin x="62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AE5BF-75D3-8849-B434-7901943337BF}" type="datetimeFigureOut">
              <a:rPr lang="en-US" smtClean="0"/>
              <a:t>7/6/24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E85AC-11A9-854D-986F-DC3B7C273D02}" type="slidenum">
              <a:rPr lang="en-US" smtClean="0"/>
              <a:t>‹#›</a:t>
            </a:fld>
            <a:endParaRPr lang="en-US"/>
          </a:p>
        </p:txBody>
      </p:sp>
    </p:spTree>
    <p:extLst>
      <p:ext uri="{BB962C8B-B14F-4D97-AF65-F5344CB8AC3E}">
        <p14:creationId xmlns:p14="http://schemas.microsoft.com/office/powerpoint/2010/main" val="892260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Carlos Cantu </a:t>
            </a:r>
          </a:p>
          <a:p>
            <a:endParaRPr lang="en-US" dirty="0"/>
          </a:p>
          <a:p>
            <a:r>
              <a:rPr lang="en-US" dirty="0"/>
              <a:t>In recent years, the synergy between computational power and artificial intelligence has sparked a revolution across industries worldwide. The exponential increase in computational resources dedicated to training AI models has not only accelerated progress but has also unlocked new frontiers in what AI can achieve. like breakthroughs in natural language processing these developments are reshaping our understanding of technology's potential.</a:t>
            </a:r>
          </a:p>
          <a:p>
            <a:r>
              <a:rPr lang="en-US" dirty="0"/>
              <a:t>Moreover, the global production of AI hardware, including CPUs and GPUs, plays a crucial role in this narrative. Understanding which countries dominate this industry provides insights into the driving forces behind AI innovation and the strategic investments shaping its future trajectory.</a:t>
            </a:r>
          </a:p>
          <a:p>
            <a:endParaRPr lang="en-US" dirty="0"/>
          </a:p>
          <a:p>
            <a:r>
              <a:rPr lang="en-US" dirty="0"/>
              <a:t>let us explore how these computational resources are not just tools but catalysts for transformation. </a:t>
            </a:r>
          </a:p>
          <a:p>
            <a:endParaRPr lang="en-US" dirty="0"/>
          </a:p>
        </p:txBody>
      </p:sp>
      <p:sp>
        <p:nvSpPr>
          <p:cNvPr id="4" name="Slide Number Placeholder 3"/>
          <p:cNvSpPr>
            <a:spLocks noGrp="1"/>
          </p:cNvSpPr>
          <p:nvPr>
            <p:ph type="sldNum" sz="quarter" idx="5"/>
          </p:nvPr>
        </p:nvSpPr>
        <p:spPr/>
        <p:txBody>
          <a:bodyPr/>
          <a:lstStyle/>
          <a:p>
            <a:fld id="{1D3E85AC-11A9-854D-986F-DC3B7C273D02}" type="slidenum">
              <a:rPr lang="en-US" smtClean="0"/>
              <a:t>1</a:t>
            </a:fld>
            <a:endParaRPr lang="en-US"/>
          </a:p>
        </p:txBody>
      </p:sp>
    </p:spTree>
    <p:extLst>
      <p:ext uri="{BB962C8B-B14F-4D97-AF65-F5344CB8AC3E}">
        <p14:creationId xmlns:p14="http://schemas.microsoft.com/office/powerpoint/2010/main" val="519054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datasets presented here unveil a compelling narrative: the exponential surge in computational resources allocated to training AI models. These resources not only drive technological advancements but also wield significant influence over global markets and geopolitical landscapes. As we scrutinize these datasets, we uncover invaluable correlations between increased computing power and the enhanced capabilities of AI systems.</a:t>
            </a:r>
          </a:p>
          <a:p>
            <a:endParaRPr lang="en-US" dirty="0"/>
          </a:p>
          <a:p>
            <a:r>
              <a:rPr lang="en-US" dirty="0"/>
              <a:t>Dataset 1 unveils the exponential growth in computational resources dedicated to training AI models. This surge not only shines the technological advancement but also shapes the very capabilities that AI systems possess. As computational power expands, so too does the potential for AI to revolutionize industries and redefine societal norms.</a:t>
            </a:r>
          </a:p>
          <a:p>
            <a:endParaRPr lang="en-US" dirty="0"/>
          </a:p>
          <a:p>
            <a:r>
              <a:rPr lang="en-US" dirty="0"/>
              <a:t>Dataset 2 sheds light on the global distribution of AI hardware production, particularly CPUs and GPUs. This dataset reveals not just the geographical centers of technological innovation but also the strategic implications for global markets and geopolitical dynamics. The concentration of AI hardware production in certain regions gives us the interconnectedness of technology, economics, and international relations in the modern era.</a:t>
            </a:r>
          </a:p>
          <a:p>
            <a:endParaRPr lang="en-US" dirty="0"/>
          </a:p>
          <a:p>
            <a:r>
              <a:rPr lang="en-US" dirty="0"/>
              <a:t>However, </a:t>
            </a:r>
            <a:r>
              <a:rPr lang="en-US" dirty="0" err="1"/>
              <a:t>amoung</a:t>
            </a:r>
            <a:r>
              <a:rPr lang="en-US" dirty="0"/>
              <a:t> these </a:t>
            </a:r>
            <a:r>
              <a:rPr lang="en-US" dirty="0" err="1"/>
              <a:t>datasets'</a:t>
            </a:r>
            <a:r>
              <a:rPr lang="en-US" dirty="0"/>
              <a:t> lie critical challenges. Dataset biases and ethical considerations do emerge as focal points that demand rigorous attention. We must scrutinize our data sources and methodologies to ensure the integrity </a:t>
            </a:r>
          </a:p>
          <a:p>
            <a:endParaRPr lang="en-US" dirty="0"/>
          </a:p>
          <a:p>
            <a:r>
              <a:rPr lang="en-US" dirty="0"/>
              <a:t>As we navigate these complexities, let us leverage these datasets to inform, inspire innovation, and foster collaboration across borders.</a:t>
            </a:r>
          </a:p>
        </p:txBody>
      </p:sp>
      <p:sp>
        <p:nvSpPr>
          <p:cNvPr id="4" name="Slide Number Placeholder 3"/>
          <p:cNvSpPr>
            <a:spLocks noGrp="1"/>
          </p:cNvSpPr>
          <p:nvPr>
            <p:ph type="sldNum" sz="quarter" idx="5"/>
          </p:nvPr>
        </p:nvSpPr>
        <p:spPr/>
        <p:txBody>
          <a:bodyPr/>
          <a:lstStyle/>
          <a:p>
            <a:fld id="{1D3E85AC-11A9-854D-986F-DC3B7C273D02}" type="slidenum">
              <a:rPr lang="en-US" smtClean="0"/>
              <a:t>2</a:t>
            </a:fld>
            <a:endParaRPr lang="en-US"/>
          </a:p>
        </p:txBody>
      </p:sp>
    </p:spTree>
    <p:extLst>
      <p:ext uri="{BB962C8B-B14F-4D97-AF65-F5344CB8AC3E}">
        <p14:creationId xmlns:p14="http://schemas.microsoft.com/office/powerpoint/2010/main" val="2532352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datasets are relatively small Despite their modest size, totaling just 33 rows combined, the initial analysis unveils insights into the nascent stages of AI research and development globally. preprocessing steps involved removing  irrelevant data such as  "Code" columns from both datasets and standardizing headers for clarity and consistency, These initial findings highlight the infancy of AI technologies and emphasize a strategic significance of early-stage research and development efforts in shaping future techno logical advancements.</a:t>
            </a:r>
          </a:p>
          <a:p>
            <a:r>
              <a:rPr lang="en-US" dirty="0"/>
              <a:t>  I want to note the datasets lack common data points that could facilitate straightforward merging or integration. Each dataset focuses on distinct aspects of the AI realm </a:t>
            </a:r>
          </a:p>
        </p:txBody>
      </p:sp>
      <p:sp>
        <p:nvSpPr>
          <p:cNvPr id="4" name="Slide Number Placeholder 3"/>
          <p:cNvSpPr>
            <a:spLocks noGrp="1"/>
          </p:cNvSpPr>
          <p:nvPr>
            <p:ph type="sldNum" sz="quarter" idx="5"/>
          </p:nvPr>
        </p:nvSpPr>
        <p:spPr/>
        <p:txBody>
          <a:bodyPr/>
          <a:lstStyle/>
          <a:p>
            <a:fld id="{1D3E85AC-11A9-854D-986F-DC3B7C273D02}" type="slidenum">
              <a:rPr lang="en-US" smtClean="0"/>
              <a:t>3</a:t>
            </a:fld>
            <a:endParaRPr lang="en-US"/>
          </a:p>
        </p:txBody>
      </p:sp>
    </p:spTree>
    <p:extLst>
      <p:ext uri="{BB962C8B-B14F-4D97-AF65-F5344CB8AC3E}">
        <p14:creationId xmlns:p14="http://schemas.microsoft.com/office/powerpoint/2010/main" val="1854866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and explore the distribution of AI chip production among key nations, this is a critical aspect in shaping global technological dynamics. this  analysis pinpoints Taiwan, the United States, South Korea, and China as prominent players in fabricating these essential </a:t>
            </a:r>
            <a:r>
              <a:rPr lang="en-US" dirty="0" err="1"/>
              <a:t>cpu</a:t>
            </a:r>
            <a:r>
              <a:rPr lang="en-US" dirty="0"/>
              <a:t> and </a:t>
            </a:r>
            <a:r>
              <a:rPr lang="en-US" dirty="0" err="1"/>
              <a:t>gpu</a:t>
            </a:r>
            <a:r>
              <a:rPr lang="en-US" dirty="0"/>
              <a:t> components.</a:t>
            </a:r>
            <a:br>
              <a:rPr lang="en-US" dirty="0"/>
            </a:br>
            <a:br>
              <a:rPr lang="en-US" dirty="0"/>
            </a:br>
            <a:r>
              <a:rPr lang="en-US" dirty="0"/>
              <a:t>Taiwan and the United States jointly command an impressive 75% share of global chip manufacturing, proving  their pivotal roles in advancing AI technology worldwide. However, it's noteworthy that while the nations and Taiwan </a:t>
            </a:r>
            <a:r>
              <a:rPr lang="en-US" dirty="0" err="1"/>
              <a:t>teritory</a:t>
            </a:r>
            <a:r>
              <a:rPr lang="en-US" dirty="0"/>
              <a:t> are allies, China stands as a notable exception in this production landscape.</a:t>
            </a:r>
          </a:p>
          <a:p>
            <a:r>
              <a:rPr lang="en-US" dirty="0"/>
              <a:t>This geopolitical dynamic carries significant implications, particularly amidst escalating tensions between the United States and China in 2024. As competition intensifies in the tech sector, these relationships and alliances become increasingly crucial in shaping the future of AI innovation and international dynamics.</a:t>
            </a:r>
          </a:p>
          <a:p>
            <a:endParaRPr lang="en-US" dirty="0"/>
          </a:p>
        </p:txBody>
      </p:sp>
      <p:sp>
        <p:nvSpPr>
          <p:cNvPr id="4" name="Slide Number Placeholder 3"/>
          <p:cNvSpPr>
            <a:spLocks noGrp="1"/>
          </p:cNvSpPr>
          <p:nvPr>
            <p:ph type="sldNum" sz="quarter" idx="5"/>
          </p:nvPr>
        </p:nvSpPr>
        <p:spPr/>
        <p:txBody>
          <a:bodyPr/>
          <a:lstStyle/>
          <a:p>
            <a:fld id="{1D3E85AC-11A9-854D-986F-DC3B7C273D02}" type="slidenum">
              <a:rPr lang="en-US" smtClean="0"/>
              <a:t>4</a:t>
            </a:fld>
            <a:endParaRPr lang="en-US"/>
          </a:p>
        </p:txBody>
      </p:sp>
    </p:spTree>
    <p:extLst>
      <p:ext uri="{BB962C8B-B14F-4D97-AF65-F5344CB8AC3E}">
        <p14:creationId xmlns:p14="http://schemas.microsoft.com/office/powerpoint/2010/main" val="3614383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Turning our focus to the assembly, testing, and packaging of AI components, a compelling pattern emerges that sets the global distribution of technological capabilities. The United States and Taiwan again collectively dominate an impressive 57% of the market share in this critical sector. Their advanced capabilities in artificial intelligence set them apart significantly on the global stage.</a:t>
            </a:r>
          </a:p>
          <a:p>
            <a:r>
              <a:rPr lang="en-US" dirty="0"/>
              <a:t>Furthermore, their alliance with South Korea, Japan, and Malaysia commands an additional 22% of the global AI infrastructure market. This collaboration solidifies a substantial portion of the technological prowess concentrated in the Asia-Pacific region.</a:t>
            </a:r>
          </a:p>
          <a:p>
            <a:r>
              <a:rPr lang="en-US" dirty="0"/>
              <a:t>This concentration not only highlights the leadership of these nations and territory in AI technology but also gives way to their strategic importance in global AI supply chains and competitive landscapes. As these alliances continue to shape the future of technology, their collective strength will play a major role in defining the next wave of innovations and advancements in artificial intelligence.</a:t>
            </a:r>
          </a:p>
          <a:p>
            <a:endParaRPr lang="en-US" dirty="0"/>
          </a:p>
        </p:txBody>
      </p:sp>
      <p:sp>
        <p:nvSpPr>
          <p:cNvPr id="4" name="Slide Number Placeholder 3"/>
          <p:cNvSpPr>
            <a:spLocks noGrp="1"/>
          </p:cNvSpPr>
          <p:nvPr>
            <p:ph type="sldNum" sz="quarter" idx="5"/>
          </p:nvPr>
        </p:nvSpPr>
        <p:spPr/>
        <p:txBody>
          <a:bodyPr/>
          <a:lstStyle/>
          <a:p>
            <a:fld id="{1D3E85AC-11A9-854D-986F-DC3B7C273D02}" type="slidenum">
              <a:rPr lang="en-US" smtClean="0"/>
              <a:t>5</a:t>
            </a:fld>
            <a:endParaRPr lang="en-US"/>
          </a:p>
        </p:txBody>
      </p:sp>
    </p:spTree>
    <p:extLst>
      <p:ext uri="{BB962C8B-B14F-4D97-AF65-F5344CB8AC3E}">
        <p14:creationId xmlns:p14="http://schemas.microsoft.com/office/powerpoint/2010/main" val="1836000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Shifting our gaze to the realm of AI technology, specifically Large Language Models (LLMs), we enter a landscape dominated by advanced systems where Mean Multi-layered Understanding (MMLU) serves as a crucial performance metric. Recent assessments highlight GPT-4 and Gemini Ultra as standout leaders in this domain, surpassing their counterparts. Close contenders include PaL-2 from the Gemini family and GPT-3.5, the predecessor to GPT-4.</a:t>
            </a:r>
          </a:p>
          <a:p>
            <a:r>
              <a:rPr lang="en-US" dirty="0"/>
              <a:t>What's noteworthy is that these leading LLMs are predominantly the products of American innovation, primarily spearheaded by companies like </a:t>
            </a:r>
            <a:r>
              <a:rPr lang="en-US" dirty="0" err="1"/>
              <a:t>OpenAI</a:t>
            </a:r>
            <a:r>
              <a:rPr lang="en-US" dirty="0"/>
              <a:t> and Google. This concentration reflects the significant role of the United States in pushing the boundaries of LLM development and deployment worldwide.</a:t>
            </a:r>
          </a:p>
          <a:p>
            <a:r>
              <a:rPr lang="en-US" dirty="0"/>
              <a:t>However, amidst this dominance, a notable exception arises with GLM-130B, developed by China. Showing China's active participation and competitive stance in the global AI landscape, contrasting against the backdrop of predominantly American advancements.</a:t>
            </a:r>
          </a:p>
          <a:p>
            <a:endParaRPr lang="en-US" dirty="0"/>
          </a:p>
        </p:txBody>
      </p:sp>
      <p:sp>
        <p:nvSpPr>
          <p:cNvPr id="4" name="Slide Number Placeholder 3"/>
          <p:cNvSpPr>
            <a:spLocks noGrp="1"/>
          </p:cNvSpPr>
          <p:nvPr>
            <p:ph type="sldNum" sz="quarter" idx="5"/>
          </p:nvPr>
        </p:nvSpPr>
        <p:spPr/>
        <p:txBody>
          <a:bodyPr/>
          <a:lstStyle/>
          <a:p>
            <a:fld id="{1D3E85AC-11A9-854D-986F-DC3B7C273D02}" type="slidenum">
              <a:rPr lang="en-US" smtClean="0"/>
              <a:t>6</a:t>
            </a:fld>
            <a:endParaRPr lang="en-US"/>
          </a:p>
        </p:txBody>
      </p:sp>
    </p:spTree>
    <p:extLst>
      <p:ext uri="{BB962C8B-B14F-4D97-AF65-F5344CB8AC3E}">
        <p14:creationId xmlns:p14="http://schemas.microsoft.com/office/powerpoint/2010/main" val="116198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final exploration, we turn our attention to the critical realm of computational resources required for training Large Language Models (LLMs). The demand for computational power hinges on several factors, including the model's complexity, dataset size, and the hardware employed—whether it be CPUs, GPUs, or specialized AI accelerators. These metrics are measured in </a:t>
            </a:r>
            <a:r>
              <a:rPr lang="en-US" dirty="0" err="1"/>
              <a:t>petaFLOPs</a:t>
            </a:r>
            <a:r>
              <a:rPr lang="en-US" dirty="0"/>
              <a:t> (</a:t>
            </a:r>
            <a:r>
              <a:rPr lang="en-US" dirty="0" err="1"/>
              <a:t>peta</a:t>
            </a:r>
            <a:r>
              <a:rPr lang="en-US" dirty="0"/>
              <a:t> floating-point operations per second), crucial for gauging scalability and cost-effectiveness in AI research and development.</a:t>
            </a:r>
          </a:p>
          <a:p>
            <a:r>
              <a:rPr lang="en-US" dirty="0"/>
              <a:t>A standout in this arena is Gemini Ultra, which commands a substantial training requirement of 8 </a:t>
            </a:r>
            <a:r>
              <a:rPr lang="en-US" dirty="0" err="1"/>
              <a:t>petaFLOPs</a:t>
            </a:r>
            <a:r>
              <a:rPr lang="en-US" dirty="0"/>
              <a:t>, surpassing the combined needs of other models. This significant demand may signify ambitious design goals or highlight challenges in computational efficiency within advanced AI architectures. In contrast, GPT-4, the leading LLM, operates with a more modest requirement of approximately 2 </a:t>
            </a:r>
            <a:r>
              <a:rPr lang="en-US" dirty="0" err="1"/>
              <a:t>petaFLOPs</a:t>
            </a:r>
            <a:r>
              <a:rPr lang="en-US" dirty="0"/>
              <a:t>, reflecting a balanced approach to computational intensity.</a:t>
            </a:r>
          </a:p>
          <a:p>
            <a:r>
              <a:rPr lang="en-US" dirty="0"/>
              <a:t>the varied computational landscapes shaping AI research, underscoring the importance of efficient resource management in driving future technological advancements. As we navigate these complexities, optimizing computational efficiency remains pivotal for accelerating innovation and advancing the capabilities of Large Language Models.</a:t>
            </a:r>
          </a:p>
        </p:txBody>
      </p:sp>
      <p:sp>
        <p:nvSpPr>
          <p:cNvPr id="4" name="Slide Number Placeholder 3"/>
          <p:cNvSpPr>
            <a:spLocks noGrp="1"/>
          </p:cNvSpPr>
          <p:nvPr>
            <p:ph type="sldNum" sz="quarter" idx="5"/>
          </p:nvPr>
        </p:nvSpPr>
        <p:spPr/>
        <p:txBody>
          <a:bodyPr/>
          <a:lstStyle/>
          <a:p>
            <a:fld id="{1D3E85AC-11A9-854D-986F-DC3B7C273D02}" type="slidenum">
              <a:rPr lang="en-US" smtClean="0"/>
              <a:t>7</a:t>
            </a:fld>
            <a:endParaRPr lang="en-US"/>
          </a:p>
        </p:txBody>
      </p:sp>
    </p:spTree>
    <p:extLst>
      <p:ext uri="{BB962C8B-B14F-4D97-AF65-F5344CB8AC3E}">
        <p14:creationId xmlns:p14="http://schemas.microsoft.com/office/powerpoint/2010/main" val="182649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us on this journey through the intricacies of </a:t>
            </a:r>
            <a:r>
              <a:rPr lang="en-US" sz="1200" b="1" kern="100" dirty="0">
                <a:effectLst/>
                <a:latin typeface="Times New Roman" panose="02020603050405020304" pitchFamily="18" charset="0"/>
                <a:ea typeface="Aptos" panose="020B0004020202020204" pitchFamily="34" charset="0"/>
                <a:cs typeface="Times New Roman" panose="02020603050405020304" pitchFamily="18" charset="0"/>
              </a:rPr>
              <a:t>Computational Resources on AI Advancements </a:t>
            </a:r>
            <a:endParaRPr lang="en-US" dirty="0"/>
          </a:p>
        </p:txBody>
      </p:sp>
      <p:sp>
        <p:nvSpPr>
          <p:cNvPr id="4" name="Slide Number Placeholder 3"/>
          <p:cNvSpPr>
            <a:spLocks noGrp="1"/>
          </p:cNvSpPr>
          <p:nvPr>
            <p:ph type="sldNum" sz="quarter" idx="5"/>
          </p:nvPr>
        </p:nvSpPr>
        <p:spPr/>
        <p:txBody>
          <a:bodyPr/>
          <a:lstStyle/>
          <a:p>
            <a:fld id="{1D3E85AC-11A9-854D-986F-DC3B7C273D02}" type="slidenum">
              <a:rPr lang="en-US" smtClean="0"/>
              <a:t>8</a:t>
            </a:fld>
            <a:endParaRPr lang="en-US"/>
          </a:p>
        </p:txBody>
      </p:sp>
    </p:spTree>
    <p:extLst>
      <p:ext uri="{BB962C8B-B14F-4D97-AF65-F5344CB8AC3E}">
        <p14:creationId xmlns:p14="http://schemas.microsoft.com/office/powerpoint/2010/main" val="51186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15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462198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44149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92176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14950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6763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155747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6964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63690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25693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7/6/24</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540383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7/6/24</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57701871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F1DCD9-4684-4B84-AD73-6652C8BA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and blue background&#10;&#10;Description automatically generated">
            <a:extLst>
              <a:ext uri="{FF2B5EF4-FFF2-40B4-BE49-F238E27FC236}">
                <a16:creationId xmlns:a16="http://schemas.microsoft.com/office/drawing/2014/main" id="{D7936E86-EF95-E92E-0CBA-FA011AE7A8F5}"/>
              </a:ext>
            </a:extLst>
          </p:cNvPr>
          <p:cNvPicPr>
            <a:picLocks noChangeAspect="1"/>
          </p:cNvPicPr>
          <p:nvPr/>
        </p:nvPicPr>
        <p:blipFill rotWithShape="1">
          <a:blip r:embed="rId5"/>
          <a:srcRect t="3491"/>
          <a:stretch/>
        </p:blipFill>
        <p:spPr>
          <a:xfrm>
            <a:off x="20" y="10"/>
            <a:ext cx="12199237" cy="6857989"/>
          </a:xfrm>
          <a:prstGeom prst="rect">
            <a:avLst/>
          </a:prstGeom>
        </p:spPr>
      </p:pic>
      <p:sp>
        <p:nvSpPr>
          <p:cNvPr id="11" name="Freeform: Shape 10">
            <a:extLst>
              <a:ext uri="{FF2B5EF4-FFF2-40B4-BE49-F238E27FC236}">
                <a16:creationId xmlns:a16="http://schemas.microsoft.com/office/drawing/2014/main" id="{4BE6A732-8124-4A59-8EC9-BF4A1648A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2226538" y="-2233466"/>
            <a:ext cx="6858000" cy="11324929"/>
          </a:xfrm>
          <a:custGeom>
            <a:avLst/>
            <a:gdLst>
              <a:gd name="connsiteX0" fmla="*/ 0 w 6858000"/>
              <a:gd name="connsiteY0" fmla="*/ 9303227 h 11262142"/>
              <a:gd name="connsiteX1" fmla="*/ 0 w 6858000"/>
              <a:gd name="connsiteY1" fmla="*/ 6495555 h 11262142"/>
              <a:gd name="connsiteX2" fmla="*/ 1 w 6858000"/>
              <a:gd name="connsiteY2" fmla="*/ 6495555 h 11262142"/>
              <a:gd name="connsiteX3" fmla="*/ 1 w 6858000"/>
              <a:gd name="connsiteY3" fmla="*/ 0 h 11262142"/>
              <a:gd name="connsiteX4" fmla="*/ 6858000 w 6858000"/>
              <a:gd name="connsiteY4" fmla="*/ 6015407 h 11262142"/>
              <a:gd name="connsiteX5" fmla="*/ 6858000 w 6858000"/>
              <a:gd name="connsiteY5" fmla="*/ 8999698 h 11262142"/>
              <a:gd name="connsiteX6" fmla="*/ 6858000 w 6858000"/>
              <a:gd name="connsiteY6" fmla="*/ 11262142 h 11262142"/>
              <a:gd name="connsiteX7" fmla="*/ 1 w 6858000"/>
              <a:gd name="connsiteY7" fmla="*/ 11262142 h 11262142"/>
              <a:gd name="connsiteX8" fmla="*/ 1 w 6858000"/>
              <a:gd name="connsiteY8" fmla="*/ 9303227 h 1126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1262142">
                <a:moveTo>
                  <a:pt x="0" y="9303227"/>
                </a:moveTo>
                <a:lnTo>
                  <a:pt x="0" y="6495555"/>
                </a:lnTo>
                <a:lnTo>
                  <a:pt x="1" y="6495555"/>
                </a:lnTo>
                <a:lnTo>
                  <a:pt x="1" y="0"/>
                </a:lnTo>
                <a:lnTo>
                  <a:pt x="6858000" y="6015407"/>
                </a:lnTo>
                <a:lnTo>
                  <a:pt x="6858000" y="8999698"/>
                </a:lnTo>
                <a:lnTo>
                  <a:pt x="6858000" y="11262142"/>
                </a:lnTo>
                <a:lnTo>
                  <a:pt x="1" y="11262142"/>
                </a:lnTo>
                <a:lnTo>
                  <a:pt x="1" y="9303227"/>
                </a:lnTo>
                <a:close/>
              </a:path>
            </a:pathLst>
          </a:cu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E8C7A4-138D-15E9-F3FB-66CC1B477E61}"/>
              </a:ext>
            </a:extLst>
          </p:cNvPr>
          <p:cNvSpPr>
            <a:spLocks noGrp="1"/>
          </p:cNvSpPr>
          <p:nvPr>
            <p:ph type="ctrTitle"/>
          </p:nvPr>
        </p:nvSpPr>
        <p:spPr>
          <a:xfrm>
            <a:off x="1160890" y="1061686"/>
            <a:ext cx="8266139" cy="3793336"/>
          </a:xfrm>
        </p:spPr>
        <p:txBody>
          <a:bodyPr anchor="t">
            <a:normAutofit/>
          </a:bodyPr>
          <a:lstStyle/>
          <a:p>
            <a:r>
              <a:rPr lang="en-US" sz="4000" b="1" kern="100" dirty="0">
                <a:effectLst/>
                <a:latin typeface="Times New Roman" panose="02020603050405020304" pitchFamily="18" charset="0"/>
                <a:ea typeface="Aptos" panose="020B0004020202020204" pitchFamily="34" charset="0"/>
                <a:cs typeface="Times New Roman" panose="02020603050405020304" pitchFamily="18" charset="0"/>
              </a:rPr>
              <a:t>Impact and Exploration of Computational Resources on AI Advancements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6600" dirty="0">
              <a:solidFill>
                <a:srgbClr val="FFFFFF"/>
              </a:solidFill>
            </a:endParaRPr>
          </a:p>
        </p:txBody>
      </p:sp>
      <p:sp>
        <p:nvSpPr>
          <p:cNvPr id="3" name="Subtitle 2">
            <a:extLst>
              <a:ext uri="{FF2B5EF4-FFF2-40B4-BE49-F238E27FC236}">
                <a16:creationId xmlns:a16="http://schemas.microsoft.com/office/drawing/2014/main" id="{86A64596-B12B-D07A-2935-DAC0EE0C6A0A}"/>
              </a:ext>
            </a:extLst>
          </p:cNvPr>
          <p:cNvSpPr>
            <a:spLocks noGrp="1"/>
          </p:cNvSpPr>
          <p:nvPr>
            <p:ph type="subTitle" idx="1"/>
          </p:nvPr>
        </p:nvSpPr>
        <p:spPr>
          <a:xfrm>
            <a:off x="1143000" y="5453796"/>
            <a:ext cx="4264677" cy="732996"/>
          </a:xfrm>
        </p:spPr>
        <p:txBody>
          <a:bodyPr anchor="t">
            <a:normAutofit lnSpcReduction="10000"/>
          </a:bodyPr>
          <a:lstStyle/>
          <a:p>
            <a:r>
              <a:rPr lang="en-US" dirty="0">
                <a:solidFill>
                  <a:srgbClr val="FFFFFF"/>
                </a:solidFill>
              </a:rPr>
              <a:t>Carlos Cantu </a:t>
            </a:r>
          </a:p>
          <a:p>
            <a:r>
              <a:rPr lang="en-US" dirty="0">
                <a:solidFill>
                  <a:srgbClr val="FFFFFF"/>
                </a:solidFill>
              </a:rPr>
              <a:t>DSC 680</a:t>
            </a:r>
          </a:p>
        </p:txBody>
      </p:sp>
      <p:cxnSp>
        <p:nvCxnSpPr>
          <p:cNvPr id="13" name="Straight Connector 12">
            <a:extLst>
              <a:ext uri="{FF2B5EF4-FFF2-40B4-BE49-F238E27FC236}">
                <a16:creationId xmlns:a16="http://schemas.microsoft.com/office/drawing/2014/main" id="{EFDAA6A4-1F42-460B-A500-921EEB4BC0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6064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Audio 6">
            <a:extLst>
              <a:ext uri="{FF2B5EF4-FFF2-40B4-BE49-F238E27FC236}">
                <a16:creationId xmlns:a16="http://schemas.microsoft.com/office/drawing/2014/main" id="{80AA18C5-48CA-DFB0-F19F-6227243171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1863466"/>
      </p:ext>
    </p:extLst>
  </p:cSld>
  <p:clrMapOvr>
    <a:masterClrMapping/>
  </p:clrMapOvr>
  <mc:AlternateContent xmlns:mc="http://schemas.openxmlformats.org/markup-compatibility/2006">
    <mc:Choice xmlns:p14="http://schemas.microsoft.com/office/powerpoint/2010/main" Requires="p14">
      <p:transition spd="slow" p14:dur="2000" advTm="68290"/>
    </mc:Choice>
    <mc:Fallback>
      <p:transition spd="slow" advTm="68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98F414-7D0A-4BB3-ABF9-D356969FD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1DC52BE-B2E5-4356-9FCF-8F0E04E5F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4772" y="1"/>
            <a:ext cx="6877228" cy="6857999"/>
          </a:xfrm>
          <a:custGeom>
            <a:avLst/>
            <a:gdLst>
              <a:gd name="connsiteX0" fmla="*/ 6010591 w 6877228"/>
              <a:gd name="connsiteY0" fmla="*/ 0 h 6857999"/>
              <a:gd name="connsiteX1" fmla="*/ 6877228 w 6877228"/>
              <a:gd name="connsiteY1" fmla="*/ 0 h 6857999"/>
              <a:gd name="connsiteX2" fmla="*/ 6877228 w 6877228"/>
              <a:gd name="connsiteY2" fmla="*/ 4081237 h 6857999"/>
              <a:gd name="connsiteX3" fmla="*/ 4443576 w 6877228"/>
              <a:gd name="connsiteY3" fmla="*/ 6857999 h 6857999"/>
              <a:gd name="connsiteX4" fmla="*/ 0 w 6877228"/>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228" h="6857999">
                <a:moveTo>
                  <a:pt x="6010591" y="0"/>
                </a:moveTo>
                <a:lnTo>
                  <a:pt x="6877228" y="0"/>
                </a:lnTo>
                <a:lnTo>
                  <a:pt x="6877228" y="4081237"/>
                </a:lnTo>
                <a:lnTo>
                  <a:pt x="4443576" y="6857999"/>
                </a:lnTo>
                <a:lnTo>
                  <a:pt x="0"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888D426-68B4-4BA8-96C3-1DCDCE2FA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322200" cy="6858000"/>
          </a:xfrm>
          <a:custGeom>
            <a:avLst/>
            <a:gdLst>
              <a:gd name="connsiteX0" fmla="*/ 0 w 11593823"/>
              <a:gd name="connsiteY0" fmla="*/ 0 h 6858000"/>
              <a:gd name="connsiteX1" fmla="*/ 2155010 w 11593823"/>
              <a:gd name="connsiteY1" fmla="*/ 0 h 6858000"/>
              <a:gd name="connsiteX2" fmla="*/ 4676142 w 11593823"/>
              <a:gd name="connsiteY2" fmla="*/ 0 h 6858000"/>
              <a:gd name="connsiteX3" fmla="*/ 4806770 w 11593823"/>
              <a:gd name="connsiteY3" fmla="*/ 0 h 6858000"/>
              <a:gd name="connsiteX4" fmla="*/ 4806770 w 11593823"/>
              <a:gd name="connsiteY4" fmla="*/ 2 h 6858000"/>
              <a:gd name="connsiteX5" fmla="*/ 9092864 w 11593823"/>
              <a:gd name="connsiteY5" fmla="*/ 2 h 6858000"/>
              <a:gd name="connsiteX6" fmla="*/ 9092866 w 11593823"/>
              <a:gd name="connsiteY6" fmla="*/ 0 h 6858000"/>
              <a:gd name="connsiteX7" fmla="*/ 11322200 w 11593823"/>
              <a:gd name="connsiteY7" fmla="*/ 0 h 6858000"/>
              <a:gd name="connsiteX8" fmla="*/ 11322198 w 11593823"/>
              <a:gd name="connsiteY8" fmla="*/ 2 h 6858000"/>
              <a:gd name="connsiteX9" fmla="*/ 11593823 w 11593823"/>
              <a:gd name="connsiteY9" fmla="*/ 2 h 6858000"/>
              <a:gd name="connsiteX10" fmla="*/ 11322197 w 11593823"/>
              <a:gd name="connsiteY10" fmla="*/ 4 h 6858000"/>
              <a:gd name="connsiteX11" fmla="*/ 5311608 w 11593823"/>
              <a:gd name="connsiteY11" fmla="*/ 6858000 h 6858000"/>
              <a:gd name="connsiteX12" fmla="*/ 5288856 w 11593823"/>
              <a:gd name="connsiteY12" fmla="*/ 6858000 h 6858000"/>
              <a:gd name="connsiteX13" fmla="*/ 4806770 w 11593823"/>
              <a:gd name="connsiteY13" fmla="*/ 6858000 h 6858000"/>
              <a:gd name="connsiteX14" fmla="*/ 4676142 w 11593823"/>
              <a:gd name="connsiteY14" fmla="*/ 6858000 h 6858000"/>
              <a:gd name="connsiteX15" fmla="*/ 3082273 w 11593823"/>
              <a:gd name="connsiteY15" fmla="*/ 6858000 h 6858000"/>
              <a:gd name="connsiteX16" fmla="*/ 2625273 w 11593823"/>
              <a:gd name="connsiteY16" fmla="*/ 6858000 h 6858000"/>
              <a:gd name="connsiteX17" fmla="*/ 2155010 w 11593823"/>
              <a:gd name="connsiteY17" fmla="*/ 6858000 h 6858000"/>
              <a:gd name="connsiteX18" fmla="*/ 0 w 11593823"/>
              <a:gd name="connsiteY18" fmla="*/ 6858000 h 6858000"/>
              <a:gd name="connsiteX0" fmla="*/ 0 w 11593823"/>
              <a:gd name="connsiteY0" fmla="*/ 0 h 6858000"/>
              <a:gd name="connsiteX1" fmla="*/ 2155010 w 11593823"/>
              <a:gd name="connsiteY1" fmla="*/ 0 h 6858000"/>
              <a:gd name="connsiteX2" fmla="*/ 4676142 w 11593823"/>
              <a:gd name="connsiteY2" fmla="*/ 0 h 6858000"/>
              <a:gd name="connsiteX3" fmla="*/ 4806770 w 11593823"/>
              <a:gd name="connsiteY3" fmla="*/ 0 h 6858000"/>
              <a:gd name="connsiteX4" fmla="*/ 4806770 w 11593823"/>
              <a:gd name="connsiteY4" fmla="*/ 2 h 6858000"/>
              <a:gd name="connsiteX5" fmla="*/ 9092864 w 11593823"/>
              <a:gd name="connsiteY5" fmla="*/ 2 h 6858000"/>
              <a:gd name="connsiteX6" fmla="*/ 11322200 w 11593823"/>
              <a:gd name="connsiteY6" fmla="*/ 0 h 6858000"/>
              <a:gd name="connsiteX7" fmla="*/ 11322198 w 11593823"/>
              <a:gd name="connsiteY7" fmla="*/ 2 h 6858000"/>
              <a:gd name="connsiteX8" fmla="*/ 11593823 w 11593823"/>
              <a:gd name="connsiteY8" fmla="*/ 2 h 6858000"/>
              <a:gd name="connsiteX9" fmla="*/ 11322197 w 11593823"/>
              <a:gd name="connsiteY9" fmla="*/ 4 h 6858000"/>
              <a:gd name="connsiteX10" fmla="*/ 5311608 w 11593823"/>
              <a:gd name="connsiteY10" fmla="*/ 6858000 h 6858000"/>
              <a:gd name="connsiteX11" fmla="*/ 5288856 w 11593823"/>
              <a:gd name="connsiteY11" fmla="*/ 6858000 h 6858000"/>
              <a:gd name="connsiteX12" fmla="*/ 4806770 w 11593823"/>
              <a:gd name="connsiteY12" fmla="*/ 6858000 h 6858000"/>
              <a:gd name="connsiteX13" fmla="*/ 4676142 w 11593823"/>
              <a:gd name="connsiteY13" fmla="*/ 6858000 h 6858000"/>
              <a:gd name="connsiteX14" fmla="*/ 3082273 w 11593823"/>
              <a:gd name="connsiteY14" fmla="*/ 6858000 h 6858000"/>
              <a:gd name="connsiteX15" fmla="*/ 2625273 w 11593823"/>
              <a:gd name="connsiteY15" fmla="*/ 6858000 h 6858000"/>
              <a:gd name="connsiteX16" fmla="*/ 2155010 w 11593823"/>
              <a:gd name="connsiteY16" fmla="*/ 6858000 h 6858000"/>
              <a:gd name="connsiteX17" fmla="*/ 0 w 11593823"/>
              <a:gd name="connsiteY17" fmla="*/ 6858000 h 6858000"/>
              <a:gd name="connsiteX18" fmla="*/ 0 w 11593823"/>
              <a:gd name="connsiteY18" fmla="*/ 0 h 6858000"/>
              <a:gd name="connsiteX0" fmla="*/ 0 w 11593823"/>
              <a:gd name="connsiteY0" fmla="*/ 0 h 6858000"/>
              <a:gd name="connsiteX1" fmla="*/ 2155010 w 11593823"/>
              <a:gd name="connsiteY1" fmla="*/ 0 h 6858000"/>
              <a:gd name="connsiteX2" fmla="*/ 4676142 w 11593823"/>
              <a:gd name="connsiteY2" fmla="*/ 0 h 6858000"/>
              <a:gd name="connsiteX3" fmla="*/ 4806770 w 11593823"/>
              <a:gd name="connsiteY3" fmla="*/ 0 h 6858000"/>
              <a:gd name="connsiteX4" fmla="*/ 4806770 w 11593823"/>
              <a:gd name="connsiteY4" fmla="*/ 2 h 6858000"/>
              <a:gd name="connsiteX5" fmla="*/ 11322200 w 11593823"/>
              <a:gd name="connsiteY5" fmla="*/ 0 h 6858000"/>
              <a:gd name="connsiteX6" fmla="*/ 11322198 w 11593823"/>
              <a:gd name="connsiteY6" fmla="*/ 2 h 6858000"/>
              <a:gd name="connsiteX7" fmla="*/ 11593823 w 11593823"/>
              <a:gd name="connsiteY7" fmla="*/ 2 h 6858000"/>
              <a:gd name="connsiteX8" fmla="*/ 11322197 w 11593823"/>
              <a:gd name="connsiteY8" fmla="*/ 4 h 6858000"/>
              <a:gd name="connsiteX9" fmla="*/ 5311608 w 11593823"/>
              <a:gd name="connsiteY9" fmla="*/ 6858000 h 6858000"/>
              <a:gd name="connsiteX10" fmla="*/ 5288856 w 11593823"/>
              <a:gd name="connsiteY10" fmla="*/ 6858000 h 6858000"/>
              <a:gd name="connsiteX11" fmla="*/ 4806770 w 11593823"/>
              <a:gd name="connsiteY11" fmla="*/ 6858000 h 6858000"/>
              <a:gd name="connsiteX12" fmla="*/ 4676142 w 11593823"/>
              <a:gd name="connsiteY12" fmla="*/ 6858000 h 6858000"/>
              <a:gd name="connsiteX13" fmla="*/ 3082273 w 11593823"/>
              <a:gd name="connsiteY13" fmla="*/ 6858000 h 6858000"/>
              <a:gd name="connsiteX14" fmla="*/ 2625273 w 11593823"/>
              <a:gd name="connsiteY14" fmla="*/ 6858000 h 6858000"/>
              <a:gd name="connsiteX15" fmla="*/ 2155010 w 11593823"/>
              <a:gd name="connsiteY15" fmla="*/ 6858000 h 6858000"/>
              <a:gd name="connsiteX16" fmla="*/ 0 w 11593823"/>
              <a:gd name="connsiteY16" fmla="*/ 6858000 h 6858000"/>
              <a:gd name="connsiteX17" fmla="*/ 0 w 11593823"/>
              <a:gd name="connsiteY17" fmla="*/ 0 h 6858000"/>
              <a:gd name="connsiteX0" fmla="*/ 0 w 11593823"/>
              <a:gd name="connsiteY0" fmla="*/ 0 h 6858000"/>
              <a:gd name="connsiteX1" fmla="*/ 2155010 w 11593823"/>
              <a:gd name="connsiteY1" fmla="*/ 0 h 6858000"/>
              <a:gd name="connsiteX2" fmla="*/ 4806770 w 11593823"/>
              <a:gd name="connsiteY2" fmla="*/ 0 h 6858000"/>
              <a:gd name="connsiteX3" fmla="*/ 4806770 w 11593823"/>
              <a:gd name="connsiteY3" fmla="*/ 2 h 6858000"/>
              <a:gd name="connsiteX4" fmla="*/ 11322200 w 11593823"/>
              <a:gd name="connsiteY4" fmla="*/ 0 h 6858000"/>
              <a:gd name="connsiteX5" fmla="*/ 11322198 w 11593823"/>
              <a:gd name="connsiteY5" fmla="*/ 2 h 6858000"/>
              <a:gd name="connsiteX6" fmla="*/ 11593823 w 11593823"/>
              <a:gd name="connsiteY6" fmla="*/ 2 h 6858000"/>
              <a:gd name="connsiteX7" fmla="*/ 11322197 w 11593823"/>
              <a:gd name="connsiteY7" fmla="*/ 4 h 6858000"/>
              <a:gd name="connsiteX8" fmla="*/ 5311608 w 11593823"/>
              <a:gd name="connsiteY8" fmla="*/ 6858000 h 6858000"/>
              <a:gd name="connsiteX9" fmla="*/ 5288856 w 11593823"/>
              <a:gd name="connsiteY9" fmla="*/ 6858000 h 6858000"/>
              <a:gd name="connsiteX10" fmla="*/ 4806770 w 11593823"/>
              <a:gd name="connsiteY10" fmla="*/ 6858000 h 6858000"/>
              <a:gd name="connsiteX11" fmla="*/ 4676142 w 11593823"/>
              <a:gd name="connsiteY11" fmla="*/ 6858000 h 6858000"/>
              <a:gd name="connsiteX12" fmla="*/ 3082273 w 11593823"/>
              <a:gd name="connsiteY12" fmla="*/ 6858000 h 6858000"/>
              <a:gd name="connsiteX13" fmla="*/ 2625273 w 11593823"/>
              <a:gd name="connsiteY13" fmla="*/ 6858000 h 6858000"/>
              <a:gd name="connsiteX14" fmla="*/ 2155010 w 11593823"/>
              <a:gd name="connsiteY14" fmla="*/ 6858000 h 6858000"/>
              <a:gd name="connsiteX15" fmla="*/ 0 w 11593823"/>
              <a:gd name="connsiteY15" fmla="*/ 6858000 h 6858000"/>
              <a:gd name="connsiteX16" fmla="*/ 0 w 11593823"/>
              <a:gd name="connsiteY16" fmla="*/ 0 h 6858000"/>
              <a:gd name="connsiteX0" fmla="*/ 0 w 11593823"/>
              <a:gd name="connsiteY0" fmla="*/ 0 h 6858000"/>
              <a:gd name="connsiteX1" fmla="*/ 2155010 w 11593823"/>
              <a:gd name="connsiteY1" fmla="*/ 0 h 6858000"/>
              <a:gd name="connsiteX2" fmla="*/ 4806770 w 11593823"/>
              <a:gd name="connsiteY2" fmla="*/ 0 h 6858000"/>
              <a:gd name="connsiteX3" fmla="*/ 11322200 w 11593823"/>
              <a:gd name="connsiteY3" fmla="*/ 0 h 6858000"/>
              <a:gd name="connsiteX4" fmla="*/ 11322198 w 11593823"/>
              <a:gd name="connsiteY4" fmla="*/ 2 h 6858000"/>
              <a:gd name="connsiteX5" fmla="*/ 11593823 w 11593823"/>
              <a:gd name="connsiteY5" fmla="*/ 2 h 6858000"/>
              <a:gd name="connsiteX6" fmla="*/ 11322197 w 11593823"/>
              <a:gd name="connsiteY6" fmla="*/ 4 h 6858000"/>
              <a:gd name="connsiteX7" fmla="*/ 5311608 w 11593823"/>
              <a:gd name="connsiteY7" fmla="*/ 6858000 h 6858000"/>
              <a:gd name="connsiteX8" fmla="*/ 5288856 w 11593823"/>
              <a:gd name="connsiteY8" fmla="*/ 6858000 h 6858000"/>
              <a:gd name="connsiteX9" fmla="*/ 4806770 w 11593823"/>
              <a:gd name="connsiteY9" fmla="*/ 6858000 h 6858000"/>
              <a:gd name="connsiteX10" fmla="*/ 4676142 w 11593823"/>
              <a:gd name="connsiteY10" fmla="*/ 6858000 h 6858000"/>
              <a:gd name="connsiteX11" fmla="*/ 3082273 w 11593823"/>
              <a:gd name="connsiteY11" fmla="*/ 6858000 h 6858000"/>
              <a:gd name="connsiteX12" fmla="*/ 2625273 w 11593823"/>
              <a:gd name="connsiteY12" fmla="*/ 6858000 h 6858000"/>
              <a:gd name="connsiteX13" fmla="*/ 2155010 w 11593823"/>
              <a:gd name="connsiteY13" fmla="*/ 6858000 h 6858000"/>
              <a:gd name="connsiteX14" fmla="*/ 0 w 11593823"/>
              <a:gd name="connsiteY14" fmla="*/ 6858000 h 6858000"/>
              <a:gd name="connsiteX15" fmla="*/ 0 w 11593823"/>
              <a:gd name="connsiteY15" fmla="*/ 0 h 6858000"/>
              <a:gd name="connsiteX0" fmla="*/ 0 w 11593823"/>
              <a:gd name="connsiteY0" fmla="*/ 0 h 6858000"/>
              <a:gd name="connsiteX1" fmla="*/ 2155010 w 11593823"/>
              <a:gd name="connsiteY1" fmla="*/ 0 h 6858000"/>
              <a:gd name="connsiteX2" fmla="*/ 11322200 w 11593823"/>
              <a:gd name="connsiteY2" fmla="*/ 0 h 6858000"/>
              <a:gd name="connsiteX3" fmla="*/ 11322198 w 11593823"/>
              <a:gd name="connsiteY3" fmla="*/ 2 h 6858000"/>
              <a:gd name="connsiteX4" fmla="*/ 11593823 w 11593823"/>
              <a:gd name="connsiteY4" fmla="*/ 2 h 6858000"/>
              <a:gd name="connsiteX5" fmla="*/ 11322197 w 11593823"/>
              <a:gd name="connsiteY5" fmla="*/ 4 h 6858000"/>
              <a:gd name="connsiteX6" fmla="*/ 5311608 w 11593823"/>
              <a:gd name="connsiteY6" fmla="*/ 6858000 h 6858000"/>
              <a:gd name="connsiteX7" fmla="*/ 5288856 w 11593823"/>
              <a:gd name="connsiteY7" fmla="*/ 6858000 h 6858000"/>
              <a:gd name="connsiteX8" fmla="*/ 4806770 w 11593823"/>
              <a:gd name="connsiteY8" fmla="*/ 6858000 h 6858000"/>
              <a:gd name="connsiteX9" fmla="*/ 4676142 w 11593823"/>
              <a:gd name="connsiteY9" fmla="*/ 6858000 h 6858000"/>
              <a:gd name="connsiteX10" fmla="*/ 3082273 w 11593823"/>
              <a:gd name="connsiteY10" fmla="*/ 6858000 h 6858000"/>
              <a:gd name="connsiteX11" fmla="*/ 2625273 w 11593823"/>
              <a:gd name="connsiteY11" fmla="*/ 6858000 h 6858000"/>
              <a:gd name="connsiteX12" fmla="*/ 2155010 w 11593823"/>
              <a:gd name="connsiteY12" fmla="*/ 6858000 h 6858000"/>
              <a:gd name="connsiteX13" fmla="*/ 0 w 11593823"/>
              <a:gd name="connsiteY13" fmla="*/ 6858000 h 6858000"/>
              <a:gd name="connsiteX14" fmla="*/ 0 w 11593823"/>
              <a:gd name="connsiteY14"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3082273 w 11593823"/>
              <a:gd name="connsiteY9" fmla="*/ 6858000 h 6858000"/>
              <a:gd name="connsiteX10" fmla="*/ 2625273 w 11593823"/>
              <a:gd name="connsiteY10" fmla="*/ 6858000 h 6858000"/>
              <a:gd name="connsiteX11" fmla="*/ 2155010 w 11593823"/>
              <a:gd name="connsiteY11" fmla="*/ 6858000 h 6858000"/>
              <a:gd name="connsiteX12" fmla="*/ 0 w 11593823"/>
              <a:gd name="connsiteY12" fmla="*/ 6858000 h 6858000"/>
              <a:gd name="connsiteX13" fmla="*/ 0 w 11593823"/>
              <a:gd name="connsiteY13"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2625273 w 11593823"/>
              <a:gd name="connsiteY9" fmla="*/ 6858000 h 6858000"/>
              <a:gd name="connsiteX10" fmla="*/ 2155010 w 11593823"/>
              <a:gd name="connsiteY10" fmla="*/ 6858000 h 6858000"/>
              <a:gd name="connsiteX11" fmla="*/ 0 w 11593823"/>
              <a:gd name="connsiteY11" fmla="*/ 6858000 h 6858000"/>
              <a:gd name="connsiteX12" fmla="*/ 0 w 11593823"/>
              <a:gd name="connsiteY12"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2155010 w 11593823"/>
              <a:gd name="connsiteY9" fmla="*/ 6858000 h 6858000"/>
              <a:gd name="connsiteX10" fmla="*/ 0 w 11593823"/>
              <a:gd name="connsiteY10" fmla="*/ 6858000 h 6858000"/>
              <a:gd name="connsiteX11" fmla="*/ 0 w 11593823"/>
              <a:gd name="connsiteY11"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2155010 w 11593823"/>
              <a:gd name="connsiteY9" fmla="*/ 6858000 h 6858000"/>
              <a:gd name="connsiteX10" fmla="*/ 0 w 11593823"/>
              <a:gd name="connsiteY10" fmla="*/ 6858000 h 6858000"/>
              <a:gd name="connsiteX11" fmla="*/ 0 w 11593823"/>
              <a:gd name="connsiteY11"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806770 w 11593823"/>
              <a:gd name="connsiteY7" fmla="*/ 6858000 h 6858000"/>
              <a:gd name="connsiteX8" fmla="*/ 4676142 w 11593823"/>
              <a:gd name="connsiteY8" fmla="*/ 6858000 h 6858000"/>
              <a:gd name="connsiteX9" fmla="*/ 0 w 11593823"/>
              <a:gd name="connsiteY9" fmla="*/ 6858000 h 6858000"/>
              <a:gd name="connsiteX10" fmla="*/ 0 w 11593823"/>
              <a:gd name="connsiteY10"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4676142 w 11593823"/>
              <a:gd name="connsiteY7" fmla="*/ 6858000 h 6858000"/>
              <a:gd name="connsiteX8" fmla="*/ 0 w 11593823"/>
              <a:gd name="connsiteY8" fmla="*/ 6858000 h 6858000"/>
              <a:gd name="connsiteX9" fmla="*/ 0 w 11593823"/>
              <a:gd name="connsiteY9"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5288856 w 11593823"/>
              <a:gd name="connsiteY6" fmla="*/ 6858000 h 6858000"/>
              <a:gd name="connsiteX7" fmla="*/ 0 w 11593823"/>
              <a:gd name="connsiteY7" fmla="*/ 6858000 h 6858000"/>
              <a:gd name="connsiteX8" fmla="*/ 0 w 11593823"/>
              <a:gd name="connsiteY8" fmla="*/ 0 h 6858000"/>
              <a:gd name="connsiteX0" fmla="*/ 0 w 11593823"/>
              <a:gd name="connsiteY0" fmla="*/ 0 h 6858000"/>
              <a:gd name="connsiteX1" fmla="*/ 11322200 w 11593823"/>
              <a:gd name="connsiteY1" fmla="*/ 0 h 6858000"/>
              <a:gd name="connsiteX2" fmla="*/ 11322198 w 11593823"/>
              <a:gd name="connsiteY2" fmla="*/ 2 h 6858000"/>
              <a:gd name="connsiteX3" fmla="*/ 11593823 w 11593823"/>
              <a:gd name="connsiteY3" fmla="*/ 2 h 6858000"/>
              <a:gd name="connsiteX4" fmla="*/ 11322197 w 11593823"/>
              <a:gd name="connsiteY4" fmla="*/ 4 h 6858000"/>
              <a:gd name="connsiteX5" fmla="*/ 5311608 w 11593823"/>
              <a:gd name="connsiteY5" fmla="*/ 6858000 h 6858000"/>
              <a:gd name="connsiteX6" fmla="*/ 0 w 11593823"/>
              <a:gd name="connsiteY6" fmla="*/ 6858000 h 6858000"/>
              <a:gd name="connsiteX7" fmla="*/ 0 w 11593823"/>
              <a:gd name="connsiteY7" fmla="*/ 0 h 6858000"/>
              <a:gd name="connsiteX0" fmla="*/ 0 w 11322200"/>
              <a:gd name="connsiteY0" fmla="*/ 0 h 6858000"/>
              <a:gd name="connsiteX1" fmla="*/ 11322200 w 11322200"/>
              <a:gd name="connsiteY1" fmla="*/ 0 h 6858000"/>
              <a:gd name="connsiteX2" fmla="*/ 11322198 w 11322200"/>
              <a:gd name="connsiteY2" fmla="*/ 2 h 6858000"/>
              <a:gd name="connsiteX3" fmla="*/ 11322197 w 11322200"/>
              <a:gd name="connsiteY3" fmla="*/ 4 h 6858000"/>
              <a:gd name="connsiteX4" fmla="*/ 5311608 w 11322200"/>
              <a:gd name="connsiteY4" fmla="*/ 6858000 h 6858000"/>
              <a:gd name="connsiteX5" fmla="*/ 0 w 11322200"/>
              <a:gd name="connsiteY5" fmla="*/ 6858000 h 6858000"/>
              <a:gd name="connsiteX6" fmla="*/ 0 w 113222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22200" h="6858000">
                <a:moveTo>
                  <a:pt x="0" y="0"/>
                </a:moveTo>
                <a:lnTo>
                  <a:pt x="11322200" y="0"/>
                </a:lnTo>
                <a:lnTo>
                  <a:pt x="11322198" y="2"/>
                </a:lnTo>
                <a:cubicBezTo>
                  <a:pt x="11322198" y="3"/>
                  <a:pt x="11322197" y="3"/>
                  <a:pt x="11322197" y="4"/>
                </a:cubicBezTo>
                <a:lnTo>
                  <a:pt x="5311608" y="6858000"/>
                </a:lnTo>
                <a:lnTo>
                  <a:pt x="0" y="6858000"/>
                </a:lnTo>
                <a:lnTo>
                  <a:pt x="0"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81621F9-5B13-29B9-EC2D-54806FBB431A}"/>
              </a:ext>
            </a:extLst>
          </p:cNvPr>
          <p:cNvSpPr>
            <a:spLocks noGrp="1"/>
          </p:cNvSpPr>
          <p:nvPr>
            <p:ph type="ctrTitle"/>
          </p:nvPr>
        </p:nvSpPr>
        <p:spPr>
          <a:xfrm>
            <a:off x="1143001" y="1181101"/>
            <a:ext cx="6746966" cy="2681618"/>
          </a:xfrm>
        </p:spPr>
        <p:txBody>
          <a:bodyPr>
            <a:normAutofit/>
          </a:bodyPr>
          <a:lstStyle/>
          <a:p>
            <a:r>
              <a:rPr lang="en-US" dirty="0"/>
              <a:t>The data </a:t>
            </a:r>
          </a:p>
        </p:txBody>
      </p:sp>
      <p:sp>
        <p:nvSpPr>
          <p:cNvPr id="3" name="Subtitle 2">
            <a:extLst>
              <a:ext uri="{FF2B5EF4-FFF2-40B4-BE49-F238E27FC236}">
                <a16:creationId xmlns:a16="http://schemas.microsoft.com/office/drawing/2014/main" id="{8C0D6723-C84B-D12A-E8F1-A3E48B7FE33C}"/>
              </a:ext>
            </a:extLst>
          </p:cNvPr>
          <p:cNvSpPr>
            <a:spLocks noGrp="1"/>
          </p:cNvSpPr>
          <p:nvPr>
            <p:ph type="subTitle" idx="1"/>
          </p:nvPr>
        </p:nvSpPr>
        <p:spPr>
          <a:xfrm>
            <a:off x="1143001" y="3144220"/>
            <a:ext cx="4817532" cy="2681618"/>
          </a:xfrm>
        </p:spPr>
        <p:txBody>
          <a:bodyPr anchor="b">
            <a:noAutofit/>
          </a:bodyPr>
          <a:lstStyle/>
          <a:p>
            <a:r>
              <a:rPr lang="en-US" sz="3200" dirty="0"/>
              <a:t>Dataset 1  computational resources used for AI model training </a:t>
            </a:r>
          </a:p>
          <a:p>
            <a:r>
              <a:rPr lang="en-US" sz="3200" dirty="0"/>
              <a:t>Dataset 2 global distribution of AI hardware production </a:t>
            </a:r>
          </a:p>
        </p:txBody>
      </p:sp>
      <p:pic>
        <p:nvPicPr>
          <p:cNvPr id="7" name="Graphic 6" descr="Bar chart">
            <a:extLst>
              <a:ext uri="{FF2B5EF4-FFF2-40B4-BE49-F238E27FC236}">
                <a16:creationId xmlns:a16="http://schemas.microsoft.com/office/drawing/2014/main" id="{77069147-EBB9-A404-81A9-8142F373FF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00234" y="3543795"/>
            <a:ext cx="1640019" cy="1640019"/>
          </a:xfrm>
          <a:prstGeom prst="rect">
            <a:avLst/>
          </a:prstGeom>
        </p:spPr>
      </p:pic>
      <p:pic>
        <p:nvPicPr>
          <p:cNvPr id="26" name="Audio 25">
            <a:extLst>
              <a:ext uri="{FF2B5EF4-FFF2-40B4-BE49-F238E27FC236}">
                <a16:creationId xmlns:a16="http://schemas.microsoft.com/office/drawing/2014/main" id="{4066AB2E-8226-0BB6-FB07-72FFAED28A9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70703359"/>
      </p:ext>
    </p:extLst>
  </p:cSld>
  <p:clrMapOvr>
    <a:masterClrMapping/>
  </p:clrMapOvr>
  <mc:AlternateContent xmlns:mc="http://schemas.openxmlformats.org/markup-compatibility/2006">
    <mc:Choice xmlns:p14="http://schemas.microsoft.com/office/powerpoint/2010/main" Requires="p14">
      <p:transition spd="slow" p14:dur="2000" advTm="122871"/>
    </mc:Choice>
    <mc:Fallback>
      <p:transition spd="slow" advTm="122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A294778-47A8-4EEF-9689-F6964D44D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BD2A511A-065F-489D-9CF0-FEF36143A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5318060" y="0"/>
            <a:ext cx="6885325" cy="6858000"/>
          </a:xfrm>
          <a:custGeom>
            <a:avLst/>
            <a:gdLst>
              <a:gd name="connsiteX0" fmla="*/ 4456883 w 6885325"/>
              <a:gd name="connsiteY0" fmla="*/ 6858000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4456884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9" fmla="*/ 4456884 w 6885325"/>
              <a:gd name="connsiteY9"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4070876 h 6858000"/>
              <a:gd name="connsiteX8" fmla="*/ 6885325 w 6885325"/>
              <a:gd name="connsiteY8"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4 w 6885325"/>
              <a:gd name="connsiteY6" fmla="*/ 4070877 h 6858000"/>
              <a:gd name="connsiteX7" fmla="*/ 6885325 w 6885325"/>
              <a:gd name="connsiteY7"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4 w 6885325"/>
              <a:gd name="connsiteY5" fmla="*/ 1545582 h 6858000"/>
              <a:gd name="connsiteX6" fmla="*/ 6885325 w 6885325"/>
              <a:gd name="connsiteY6"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1545581 h 6858000"/>
              <a:gd name="connsiteX5" fmla="*/ 6885325 w 6885325"/>
              <a:gd name="connsiteY5" fmla="*/ 6857999 h 6858000"/>
              <a:gd name="connsiteX0" fmla="*/ 6885325 w 6885325"/>
              <a:gd name="connsiteY0" fmla="*/ 6857999 h 6858000"/>
              <a:gd name="connsiteX1" fmla="*/ 0 w 6885325"/>
              <a:gd name="connsiteY1" fmla="*/ 6858000 h 6858000"/>
              <a:gd name="connsiteX2" fmla="*/ 6010592 w 6885325"/>
              <a:gd name="connsiteY2" fmla="*/ 0 h 6858000"/>
              <a:gd name="connsiteX3" fmla="*/ 6885325 w 6885325"/>
              <a:gd name="connsiteY3" fmla="*/ 0 h 6858000"/>
              <a:gd name="connsiteX4" fmla="*/ 6885325 w 6885325"/>
              <a:gd name="connsiteY4" fmla="*/ 6857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5325" h="6858000">
                <a:moveTo>
                  <a:pt x="6885325" y="6857999"/>
                </a:moveTo>
                <a:lnTo>
                  <a:pt x="0" y="6858000"/>
                </a:lnTo>
                <a:lnTo>
                  <a:pt x="6010592" y="0"/>
                </a:lnTo>
                <a:lnTo>
                  <a:pt x="6885325" y="0"/>
                </a:lnTo>
                <a:lnTo>
                  <a:pt x="6885325" y="6857999"/>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8" name="Freeform: Shape 1034">
            <a:extLst>
              <a:ext uri="{FF2B5EF4-FFF2-40B4-BE49-F238E27FC236}">
                <a16:creationId xmlns:a16="http://schemas.microsoft.com/office/drawing/2014/main" id="{6F626582-88CC-4CA0-8BC6-94550FF9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17267" cy="6858000"/>
          </a:xfrm>
          <a:custGeom>
            <a:avLst/>
            <a:gdLst>
              <a:gd name="connsiteX0" fmla="*/ 0 w 11317267"/>
              <a:gd name="connsiteY0" fmla="*/ 0 h 6858000"/>
              <a:gd name="connsiteX1" fmla="*/ 11317267 w 11317267"/>
              <a:gd name="connsiteY1" fmla="*/ 0 h 6858000"/>
              <a:gd name="connsiteX2" fmla="*/ 5306679 w 11317267"/>
              <a:gd name="connsiteY2" fmla="*/ 6857996 h 6858000"/>
              <a:gd name="connsiteX3" fmla="*/ 5306677 w 11317267"/>
              <a:gd name="connsiteY3" fmla="*/ 6857998 h 6858000"/>
              <a:gd name="connsiteX4" fmla="*/ 5306675 w 11317267"/>
              <a:gd name="connsiteY4" fmla="*/ 6858000 h 6858000"/>
              <a:gd name="connsiteX5" fmla="*/ 0 w 1131726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7267" h="6858000">
                <a:moveTo>
                  <a:pt x="0" y="0"/>
                </a:moveTo>
                <a:lnTo>
                  <a:pt x="11317267" y="0"/>
                </a:lnTo>
                <a:lnTo>
                  <a:pt x="5306679" y="6857996"/>
                </a:lnTo>
                <a:cubicBezTo>
                  <a:pt x="5306679" y="6857997"/>
                  <a:pt x="5306677" y="6857997"/>
                  <a:pt x="5306677" y="6857998"/>
                </a:cubicBezTo>
                <a:lnTo>
                  <a:pt x="530667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F867F4-7C7B-A201-7771-D4F27A8D4EF4}"/>
              </a:ext>
            </a:extLst>
          </p:cNvPr>
          <p:cNvSpPr>
            <a:spLocks noGrp="1"/>
          </p:cNvSpPr>
          <p:nvPr>
            <p:ph type="title"/>
          </p:nvPr>
        </p:nvSpPr>
        <p:spPr>
          <a:xfrm>
            <a:off x="1143000" y="872937"/>
            <a:ext cx="7492285" cy="1360898"/>
          </a:xfrm>
        </p:spPr>
        <p:txBody>
          <a:bodyPr>
            <a:normAutofit/>
          </a:bodyPr>
          <a:lstStyle/>
          <a:p>
            <a:r>
              <a:rPr lang="en-US"/>
              <a:t>Initial Discovery </a:t>
            </a:r>
            <a:endParaRPr lang="en-US" dirty="0"/>
          </a:p>
        </p:txBody>
      </p:sp>
      <p:sp>
        <p:nvSpPr>
          <p:cNvPr id="3" name="Content Placeholder 2">
            <a:extLst>
              <a:ext uri="{FF2B5EF4-FFF2-40B4-BE49-F238E27FC236}">
                <a16:creationId xmlns:a16="http://schemas.microsoft.com/office/drawing/2014/main" id="{210E114B-6115-F77A-FDC1-196A82C6E3D0}"/>
              </a:ext>
            </a:extLst>
          </p:cNvPr>
          <p:cNvSpPr>
            <a:spLocks noGrp="1"/>
          </p:cNvSpPr>
          <p:nvPr>
            <p:ph idx="1"/>
          </p:nvPr>
        </p:nvSpPr>
        <p:spPr>
          <a:xfrm>
            <a:off x="1143001" y="2332028"/>
            <a:ext cx="5115812" cy="3653035"/>
          </a:xfrm>
        </p:spPr>
        <p:txBody>
          <a:bodyPr>
            <a:normAutofit/>
          </a:bodyPr>
          <a:lstStyle/>
          <a:p>
            <a:r>
              <a:rPr lang="en-US" dirty="0"/>
              <a:t> Data size is Modest </a:t>
            </a:r>
          </a:p>
          <a:p>
            <a:r>
              <a:rPr lang="en-US" dirty="0"/>
              <a:t> AI still in infancy</a:t>
            </a:r>
          </a:p>
          <a:p>
            <a:r>
              <a:rPr lang="en-US" dirty="0"/>
              <a:t>“CODE” column had  irrelevant in both datasets</a:t>
            </a:r>
          </a:p>
          <a:p>
            <a:r>
              <a:rPr lang="en-US" dirty="0"/>
              <a:t>Headers standardized   </a:t>
            </a:r>
          </a:p>
          <a:p>
            <a:endParaRPr lang="en-US" dirty="0"/>
          </a:p>
        </p:txBody>
      </p:sp>
      <p:pic>
        <p:nvPicPr>
          <p:cNvPr id="1026" name="Picture 2" descr="Artificial intelligence (AI ...">
            <a:extLst>
              <a:ext uri="{FF2B5EF4-FFF2-40B4-BE49-F238E27FC236}">
                <a16:creationId xmlns:a16="http://schemas.microsoft.com/office/drawing/2014/main" id="{48B28362-CC56-8724-B847-BEE2B207358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69410" y="3284005"/>
            <a:ext cx="3183661" cy="2701058"/>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extLst>
              <a:ext uri="{FF2B5EF4-FFF2-40B4-BE49-F238E27FC236}">
                <a16:creationId xmlns:a16="http://schemas.microsoft.com/office/drawing/2014/main" id="{03756B56-0E6F-4D8E-50D3-88F89A440B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62487425"/>
      </p:ext>
    </p:extLst>
  </p:cSld>
  <p:clrMapOvr>
    <a:masterClrMapping/>
  </p:clrMapOvr>
  <mc:AlternateContent xmlns:mc="http://schemas.openxmlformats.org/markup-compatibility/2006">
    <mc:Choice xmlns:p14="http://schemas.microsoft.com/office/powerpoint/2010/main" Requires="p14">
      <p:transition spd="slow" p14:dur="2000" advTm="52297"/>
    </mc:Choice>
    <mc:Fallback>
      <p:transition spd="slow" advTm="52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 name="Freeform: Shape 2067">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70" name="Freeform: Shape 2069">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072" name="Straight Connector 2071">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74" name="Rectangle 2073">
            <a:extLst>
              <a:ext uri="{FF2B5EF4-FFF2-40B4-BE49-F238E27FC236}">
                <a16:creationId xmlns:a16="http://schemas.microsoft.com/office/drawing/2014/main" id="{685B57F6-59DE-4274-A37C-F47FE4E42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Freeform: Shape 2075">
            <a:extLst>
              <a:ext uri="{FF2B5EF4-FFF2-40B4-BE49-F238E27FC236}">
                <a16:creationId xmlns:a16="http://schemas.microsoft.com/office/drawing/2014/main" id="{C8C63406-9171-4282-BAAB-2DDC6831F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3870" y="-2"/>
            <a:ext cx="8239927" cy="6858000"/>
          </a:xfrm>
          <a:custGeom>
            <a:avLst/>
            <a:gdLst>
              <a:gd name="connsiteX0" fmla="*/ 6010593 w 8239927"/>
              <a:gd name="connsiteY0" fmla="*/ 0 h 6858000"/>
              <a:gd name="connsiteX1" fmla="*/ 8239927 w 8239927"/>
              <a:gd name="connsiteY1" fmla="*/ 0 h 6858000"/>
              <a:gd name="connsiteX2" fmla="*/ 2229335 w 8239927"/>
              <a:gd name="connsiteY2" fmla="*/ 6858000 h 6858000"/>
              <a:gd name="connsiteX3" fmla="*/ 0 w 823992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39927" h="6858000">
                <a:moveTo>
                  <a:pt x="6010593" y="0"/>
                </a:moveTo>
                <a:lnTo>
                  <a:pt x="8239927" y="0"/>
                </a:lnTo>
                <a:lnTo>
                  <a:pt x="2229335"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84540-092E-490B-9770-139B91B246D3}"/>
              </a:ext>
            </a:extLst>
          </p:cNvPr>
          <p:cNvSpPr>
            <a:spLocks noGrp="1"/>
          </p:cNvSpPr>
          <p:nvPr>
            <p:ph type="title"/>
          </p:nvPr>
        </p:nvSpPr>
        <p:spPr>
          <a:xfrm>
            <a:off x="1143001" y="872937"/>
            <a:ext cx="5920740" cy="1360898"/>
          </a:xfrm>
        </p:spPr>
        <p:txBody>
          <a:bodyPr vert="horz" lIns="91440" tIns="45720" rIns="91440" bIns="45720" rtlCol="0" anchor="ctr">
            <a:normAutofit/>
          </a:bodyPr>
          <a:lstStyle/>
          <a:p>
            <a:pPr>
              <a:lnSpc>
                <a:spcPct val="100000"/>
              </a:lnSpc>
            </a:pPr>
            <a:r>
              <a:rPr lang="en-US" sz="4000" kern="1200">
                <a:solidFill>
                  <a:schemeClr val="tx1"/>
                </a:solidFill>
                <a:latin typeface="+mj-lt"/>
                <a:ea typeface="+mj-ea"/>
                <a:cs typeface="+mj-cs"/>
              </a:rPr>
              <a:t>Fabrication</a:t>
            </a:r>
          </a:p>
        </p:txBody>
      </p:sp>
      <p:sp>
        <p:nvSpPr>
          <p:cNvPr id="3" name="Content Placeholder 2">
            <a:extLst>
              <a:ext uri="{FF2B5EF4-FFF2-40B4-BE49-F238E27FC236}">
                <a16:creationId xmlns:a16="http://schemas.microsoft.com/office/drawing/2014/main" id="{A0FF7608-E3B9-F33C-71A2-0EFF66B04523}"/>
              </a:ext>
            </a:extLst>
          </p:cNvPr>
          <p:cNvSpPr>
            <a:spLocks noGrp="1"/>
          </p:cNvSpPr>
          <p:nvPr>
            <p:ph idx="1"/>
          </p:nvPr>
        </p:nvSpPr>
        <p:spPr>
          <a:xfrm>
            <a:off x="1143000" y="2332028"/>
            <a:ext cx="3977640" cy="3840171"/>
          </a:xfrm>
        </p:spPr>
        <p:txBody>
          <a:bodyPr vert="horz" lIns="91440" tIns="45720" rIns="91440" bIns="45720" rtlCol="0">
            <a:normAutofit/>
          </a:bodyPr>
          <a:lstStyle/>
          <a:p>
            <a:pPr>
              <a:lnSpc>
                <a:spcPct val="110000"/>
              </a:lnSpc>
            </a:pPr>
            <a:r>
              <a:rPr lang="en-US" sz="3000"/>
              <a:t>United States &amp; Taiwan control 75% of global  chip production </a:t>
            </a:r>
          </a:p>
          <a:p>
            <a:pPr>
              <a:lnSpc>
                <a:spcPct val="110000"/>
              </a:lnSpc>
            </a:pPr>
            <a:r>
              <a:rPr lang="en-US" sz="3000"/>
              <a:t>China only non US ally producing AI chips</a:t>
            </a:r>
          </a:p>
        </p:txBody>
      </p:sp>
      <p:pic>
        <p:nvPicPr>
          <p:cNvPr id="5" name="Picture 4">
            <a:extLst>
              <a:ext uri="{FF2B5EF4-FFF2-40B4-BE49-F238E27FC236}">
                <a16:creationId xmlns:a16="http://schemas.microsoft.com/office/drawing/2014/main" id="{22BF9CD6-639D-B2CB-E163-C6E01D3E5446}"/>
              </a:ext>
            </a:extLst>
          </p:cNvPr>
          <p:cNvPicPr>
            <a:picLocks noChangeAspect="1"/>
          </p:cNvPicPr>
          <p:nvPr/>
        </p:nvPicPr>
        <p:blipFill rotWithShape="1">
          <a:blip r:embed="rId5"/>
          <a:srcRect l="30639" r="2356" b="3"/>
          <a:stretch/>
        </p:blipFill>
        <p:spPr>
          <a:xfrm>
            <a:off x="8297679" y="44306"/>
            <a:ext cx="3894321" cy="3428990"/>
          </a:xfrm>
          <a:custGeom>
            <a:avLst/>
            <a:gdLst/>
            <a:ahLst/>
            <a:cxnLst/>
            <a:rect l="l" t="t" r="r" b="b"/>
            <a:pathLst>
              <a:path w="3894321" h="3429000">
                <a:moveTo>
                  <a:pt x="3005296" y="0"/>
                </a:moveTo>
                <a:lnTo>
                  <a:pt x="3031221" y="0"/>
                </a:lnTo>
                <a:lnTo>
                  <a:pt x="3894321" y="0"/>
                </a:lnTo>
                <a:lnTo>
                  <a:pt x="3894321" y="1529274"/>
                </a:lnTo>
                <a:lnTo>
                  <a:pt x="3894321" y="3429000"/>
                </a:lnTo>
                <a:lnTo>
                  <a:pt x="0" y="3429000"/>
                </a:lnTo>
                <a:close/>
              </a:path>
            </a:pathLst>
          </a:custGeom>
        </p:spPr>
      </p:pic>
      <p:pic>
        <p:nvPicPr>
          <p:cNvPr id="2050" name="Picture 2" descr="What is Artificial Intelligence (AI ...">
            <a:extLst>
              <a:ext uri="{FF2B5EF4-FFF2-40B4-BE49-F238E27FC236}">
                <a16:creationId xmlns:a16="http://schemas.microsoft.com/office/drawing/2014/main" id="{A381B7A0-952F-A3FF-7F07-CC0F4941B1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850" r="2" b="15469"/>
          <a:stretch/>
        </p:blipFill>
        <p:spPr bwMode="auto">
          <a:xfrm>
            <a:off x="5292384" y="3429000"/>
            <a:ext cx="6899617" cy="3429000"/>
          </a:xfrm>
          <a:custGeom>
            <a:avLst/>
            <a:gdLst/>
            <a:ahLst/>
            <a:cxnLst/>
            <a:rect l="l" t="t" r="r" b="b"/>
            <a:pathLst>
              <a:path w="6899617" h="3429000">
                <a:moveTo>
                  <a:pt x="3005296" y="0"/>
                </a:moveTo>
                <a:lnTo>
                  <a:pt x="6899617" y="0"/>
                </a:lnTo>
                <a:lnTo>
                  <a:pt x="6899617" y="3429000"/>
                </a:lnTo>
                <a:lnTo>
                  <a:pt x="2229334" y="3429000"/>
                </a:lnTo>
                <a:lnTo>
                  <a:pt x="25925" y="3429000"/>
                </a:lnTo>
                <a:lnTo>
                  <a:pt x="0" y="3429000"/>
                </a:lnTo>
                <a:close/>
              </a:path>
            </a:pathLst>
          </a:custGeom>
          <a:noFill/>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7CABCD09-5C3C-8169-4D3E-AB79484BE3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281136"/>
      </p:ext>
    </p:extLst>
  </p:cSld>
  <p:clrMapOvr>
    <a:masterClrMapping/>
  </p:clrMapOvr>
  <mc:AlternateContent xmlns:mc="http://schemas.openxmlformats.org/markup-compatibility/2006">
    <mc:Choice xmlns:p14="http://schemas.microsoft.com/office/powerpoint/2010/main" Requires="p14">
      <p:transition spd="slow" p14:dur="2000" advTm="78603"/>
    </mc:Choice>
    <mc:Fallback>
      <p:transition spd="slow" advTm="78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 name="Freeform: Shape 3101">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04" name="Freeform: Shape 3103">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106" name="Straight Connector 3105">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108" name="Rectangle 3107">
            <a:extLst>
              <a:ext uri="{FF2B5EF4-FFF2-40B4-BE49-F238E27FC236}">
                <a16:creationId xmlns:a16="http://schemas.microsoft.com/office/drawing/2014/main" id="{327AB4C5-0719-4E35-87CD-199EB59E3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0" name="Freeform: Shape 3109">
            <a:extLst>
              <a:ext uri="{FF2B5EF4-FFF2-40B4-BE49-F238E27FC236}">
                <a16:creationId xmlns:a16="http://schemas.microsoft.com/office/drawing/2014/main" id="{3F51EE1E-6258-4F09-963A-853315C6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127553" y="-1127553"/>
            <a:ext cx="6858000" cy="9113106"/>
          </a:xfrm>
          <a:custGeom>
            <a:avLst/>
            <a:gdLst>
              <a:gd name="connsiteX0" fmla="*/ 0 w 6858000"/>
              <a:gd name="connsiteY0" fmla="*/ 7143270 h 9113106"/>
              <a:gd name="connsiteX1" fmla="*/ 0 w 6858000"/>
              <a:gd name="connsiteY1" fmla="*/ 6878623 h 9113106"/>
              <a:gd name="connsiteX2" fmla="*/ 1 w 6858000"/>
              <a:gd name="connsiteY2" fmla="*/ 6878623 h 9113106"/>
              <a:gd name="connsiteX3" fmla="*/ 0 w 6858000"/>
              <a:gd name="connsiteY3" fmla="*/ 4319945 h 9113106"/>
              <a:gd name="connsiteX4" fmla="*/ 1 w 6858000"/>
              <a:gd name="connsiteY4" fmla="*/ 4319945 h 9113106"/>
              <a:gd name="connsiteX5" fmla="*/ 1 w 6858000"/>
              <a:gd name="connsiteY5" fmla="*/ 13542 h 9113106"/>
              <a:gd name="connsiteX6" fmla="*/ 0 w 6858000"/>
              <a:gd name="connsiteY6" fmla="*/ 13540 h 9113106"/>
              <a:gd name="connsiteX7" fmla="*/ 0 w 6858000"/>
              <a:gd name="connsiteY7" fmla="*/ 0 h 9113106"/>
              <a:gd name="connsiteX8" fmla="*/ 6858000 w 6858000"/>
              <a:gd name="connsiteY8" fmla="*/ 6010591 h 9113106"/>
              <a:gd name="connsiteX9" fmla="*/ 6858000 w 6858000"/>
              <a:gd name="connsiteY9" fmla="*/ 3794798 h 9113106"/>
              <a:gd name="connsiteX10" fmla="*/ 6858000 w 6858000"/>
              <a:gd name="connsiteY10" fmla="*/ 3794798 h 9113106"/>
              <a:gd name="connsiteX11" fmla="*/ 6858000 w 6858000"/>
              <a:gd name="connsiteY11" fmla="*/ 3837120 h 9113106"/>
              <a:gd name="connsiteX12" fmla="*/ 6858000 w 6858000"/>
              <a:gd name="connsiteY12" fmla="*/ 6838049 h 9113106"/>
              <a:gd name="connsiteX13" fmla="*/ 6858000 w 6858000"/>
              <a:gd name="connsiteY13" fmla="*/ 9113106 h 9113106"/>
              <a:gd name="connsiteX14" fmla="*/ 1 w 6858000"/>
              <a:gd name="connsiteY14" fmla="*/ 9113106 h 9113106"/>
              <a:gd name="connsiteX15" fmla="*/ 1 w 6858000"/>
              <a:gd name="connsiteY15" fmla="*/ 7143270 h 911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58000" h="9113106">
                <a:moveTo>
                  <a:pt x="0" y="7143270"/>
                </a:moveTo>
                <a:lnTo>
                  <a:pt x="0" y="6878623"/>
                </a:lnTo>
                <a:lnTo>
                  <a:pt x="1" y="6878623"/>
                </a:lnTo>
                <a:lnTo>
                  <a:pt x="0" y="4319945"/>
                </a:lnTo>
                <a:lnTo>
                  <a:pt x="1" y="4319945"/>
                </a:lnTo>
                <a:lnTo>
                  <a:pt x="1" y="13542"/>
                </a:lnTo>
                <a:lnTo>
                  <a:pt x="0" y="13540"/>
                </a:lnTo>
                <a:lnTo>
                  <a:pt x="0" y="0"/>
                </a:lnTo>
                <a:lnTo>
                  <a:pt x="6858000" y="6010591"/>
                </a:lnTo>
                <a:lnTo>
                  <a:pt x="6858000" y="3794798"/>
                </a:lnTo>
                <a:lnTo>
                  <a:pt x="6858000" y="3794798"/>
                </a:lnTo>
                <a:lnTo>
                  <a:pt x="6858000" y="3837120"/>
                </a:lnTo>
                <a:lnTo>
                  <a:pt x="6858000" y="6838049"/>
                </a:lnTo>
                <a:lnTo>
                  <a:pt x="6858000" y="9113106"/>
                </a:lnTo>
                <a:lnTo>
                  <a:pt x="1" y="9113106"/>
                </a:lnTo>
                <a:lnTo>
                  <a:pt x="1" y="714327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AA0B66-3E92-2AD6-9631-5B622CE86E9A}"/>
              </a:ext>
            </a:extLst>
          </p:cNvPr>
          <p:cNvSpPr>
            <a:spLocks noGrp="1"/>
          </p:cNvSpPr>
          <p:nvPr>
            <p:ph type="title"/>
          </p:nvPr>
        </p:nvSpPr>
        <p:spPr>
          <a:xfrm>
            <a:off x="1143001" y="872935"/>
            <a:ext cx="5999018" cy="1360898"/>
          </a:xfrm>
        </p:spPr>
        <p:txBody>
          <a:bodyPr vert="horz" lIns="91440" tIns="45720" rIns="91440" bIns="45720" rtlCol="0" anchor="ctr">
            <a:normAutofit/>
          </a:bodyPr>
          <a:lstStyle/>
          <a:p>
            <a:pPr>
              <a:lnSpc>
                <a:spcPct val="90000"/>
              </a:lnSpc>
            </a:pPr>
            <a:r>
              <a:rPr lang="en-US" sz="2800" kern="1200">
                <a:solidFill>
                  <a:schemeClr val="tx1"/>
                </a:solidFill>
                <a:effectLst/>
                <a:latin typeface="+mj-lt"/>
                <a:ea typeface="+mj-ea"/>
                <a:cs typeface="+mj-cs"/>
              </a:rPr>
              <a:t>Assembly, Testing and Packaging</a:t>
            </a:r>
            <a:br>
              <a:rPr lang="en-US" sz="2800" kern="1200">
                <a:solidFill>
                  <a:schemeClr val="tx1"/>
                </a:solidFill>
                <a:effectLst/>
                <a:latin typeface="+mj-lt"/>
                <a:ea typeface="+mj-ea"/>
                <a:cs typeface="+mj-cs"/>
              </a:rPr>
            </a:br>
            <a:endParaRPr lang="en-US" sz="28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B7785077-41E7-BE6C-4055-8C81B5264853}"/>
              </a:ext>
            </a:extLst>
          </p:cNvPr>
          <p:cNvSpPr>
            <a:spLocks noGrp="1"/>
          </p:cNvSpPr>
          <p:nvPr>
            <p:ph idx="1"/>
          </p:nvPr>
        </p:nvSpPr>
        <p:spPr>
          <a:xfrm>
            <a:off x="1143001" y="2332026"/>
            <a:ext cx="4953000" cy="3567118"/>
          </a:xfrm>
        </p:spPr>
        <p:txBody>
          <a:bodyPr vert="horz" lIns="91440" tIns="45720" rIns="91440" bIns="45720" rtlCol="0" anchor="t">
            <a:normAutofit/>
          </a:bodyPr>
          <a:lstStyle/>
          <a:p>
            <a:pPr>
              <a:lnSpc>
                <a:spcPct val="110000"/>
              </a:lnSpc>
            </a:pPr>
            <a:r>
              <a:rPr lang="en-US" sz="2700"/>
              <a:t>United States &amp; Taiwan dominate 57% of global  assembly, testing  and packaging </a:t>
            </a:r>
          </a:p>
          <a:p>
            <a:pPr>
              <a:lnSpc>
                <a:spcPct val="110000"/>
              </a:lnSpc>
            </a:pPr>
            <a:r>
              <a:rPr lang="en-US" sz="2700"/>
              <a:t>Allies South Korea, Japan and Malaysia command another 22% of the market  </a:t>
            </a:r>
          </a:p>
          <a:p>
            <a:pPr>
              <a:lnSpc>
                <a:spcPct val="110000"/>
              </a:lnSpc>
            </a:pPr>
            <a:endParaRPr lang="en-US" sz="2700"/>
          </a:p>
        </p:txBody>
      </p:sp>
      <p:cxnSp>
        <p:nvCxnSpPr>
          <p:cNvPr id="3112" name="Straight Connector 3111">
            <a:extLst>
              <a:ext uri="{FF2B5EF4-FFF2-40B4-BE49-F238E27FC236}">
                <a16:creationId xmlns:a16="http://schemas.microsoft.com/office/drawing/2014/main" id="{7FA07B03-7E5B-4F33-A494-D72BC5BEB0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8" name="Picture 6" descr="Focus AI: Artificial intelligence and ...">
            <a:extLst>
              <a:ext uri="{FF2B5EF4-FFF2-40B4-BE49-F238E27FC236}">
                <a16:creationId xmlns:a16="http://schemas.microsoft.com/office/drawing/2014/main" id="{41B6F6E4-CBEA-99E9-749E-8BBF8C67FD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2019" y="2710071"/>
            <a:ext cx="4135726" cy="2676937"/>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extLst>
              <a:ext uri="{FF2B5EF4-FFF2-40B4-BE49-F238E27FC236}">
                <a16:creationId xmlns:a16="http://schemas.microsoft.com/office/drawing/2014/main" id="{B8B644AF-A43B-BA4C-8EB7-27BE2123A4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4173023"/>
      </p:ext>
    </p:extLst>
  </p:cSld>
  <p:clrMapOvr>
    <a:masterClrMapping/>
  </p:clrMapOvr>
  <mc:AlternateContent xmlns:mc="http://schemas.openxmlformats.org/markup-compatibility/2006">
    <mc:Choice xmlns:p14="http://schemas.microsoft.com/office/powerpoint/2010/main" Requires="p14">
      <p:transition spd="slow" p14:dur="2000" advTm="78556"/>
    </mc:Choice>
    <mc:Fallback>
      <p:transition spd="slow" advTm="78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6" name="Straight Connector 15">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3BEA1A24-9CA1-4513-A409-3AD90DB09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006E6-8FC4-A803-C463-E88E1D1FBC72}"/>
              </a:ext>
            </a:extLst>
          </p:cNvPr>
          <p:cNvSpPr>
            <a:spLocks noGrp="1"/>
          </p:cNvSpPr>
          <p:nvPr>
            <p:ph type="title"/>
          </p:nvPr>
        </p:nvSpPr>
        <p:spPr>
          <a:xfrm>
            <a:off x="1756756" y="906189"/>
            <a:ext cx="8689571" cy="1001886"/>
          </a:xfrm>
        </p:spPr>
        <p:txBody>
          <a:bodyPr vert="horz" lIns="91440" tIns="45720" rIns="91440" bIns="45720" rtlCol="0" anchor="b">
            <a:normAutofit/>
          </a:bodyPr>
          <a:lstStyle/>
          <a:p>
            <a:pPr algn="ctr">
              <a:lnSpc>
                <a:spcPct val="90000"/>
              </a:lnSpc>
            </a:pPr>
            <a:r>
              <a:rPr lang="en-US" sz="3100" kern="1200">
                <a:solidFill>
                  <a:schemeClr val="tx1"/>
                </a:solidFill>
                <a:effectLst/>
                <a:latin typeface="+mj-lt"/>
                <a:ea typeface="+mj-ea"/>
                <a:cs typeface="+mj-cs"/>
              </a:rPr>
              <a:t>Large Language Model Performance </a:t>
            </a:r>
            <a:br>
              <a:rPr lang="en-US" sz="3100" kern="1200">
                <a:solidFill>
                  <a:schemeClr val="tx1"/>
                </a:solidFill>
                <a:effectLst/>
                <a:latin typeface="+mj-lt"/>
                <a:ea typeface="+mj-ea"/>
                <a:cs typeface="+mj-cs"/>
              </a:rPr>
            </a:br>
            <a:endParaRPr lang="en-US" sz="3100" kern="1200">
              <a:solidFill>
                <a:schemeClr val="tx1"/>
              </a:solidFill>
              <a:latin typeface="+mj-lt"/>
              <a:ea typeface="+mj-ea"/>
              <a:cs typeface="+mj-cs"/>
            </a:endParaRPr>
          </a:p>
        </p:txBody>
      </p:sp>
      <p:cxnSp>
        <p:nvCxnSpPr>
          <p:cNvPr id="20" name="Straight Connector 19">
            <a:extLst>
              <a:ext uri="{FF2B5EF4-FFF2-40B4-BE49-F238E27FC236}">
                <a16:creationId xmlns:a16="http://schemas.microsoft.com/office/drawing/2014/main" id="{3C0930BD-361E-4C4D-8B08-ED210DFA2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25A10E4-BD07-CB94-5EED-93C6527E13A0}"/>
              </a:ext>
            </a:extLst>
          </p:cNvPr>
          <p:cNvSpPr>
            <a:spLocks/>
          </p:cNvSpPr>
          <p:nvPr/>
        </p:nvSpPr>
        <p:spPr>
          <a:xfrm>
            <a:off x="1893276" y="2145122"/>
            <a:ext cx="4072034" cy="1112708"/>
          </a:xfrm>
          <a:prstGeom prst="rect">
            <a:avLst/>
          </a:prstGeom>
        </p:spPr>
        <p:txBody>
          <a:bodyPr>
            <a:noAutofit/>
          </a:bodyPr>
          <a:lstStyle/>
          <a:p>
            <a:pPr defTabSz="768096">
              <a:spcAft>
                <a:spcPts val="600"/>
              </a:spcAft>
            </a:pPr>
            <a:r>
              <a:rPr lang="en-US" sz="2800" kern="1200" dirty="0">
                <a:solidFill>
                  <a:schemeClr val="tx1"/>
                </a:solidFill>
                <a:latin typeface="Aptos" panose="020B0004020202020204" pitchFamily="34" charset="0"/>
                <a:ea typeface="+mn-ea"/>
                <a:cs typeface="Times New Roman" panose="02020603050405020304" pitchFamily="18" charset="0"/>
              </a:rPr>
              <a:t>Mean Multi-layered Understanding </a:t>
            </a:r>
            <a:endParaRPr lang="en-US" sz="2800" dirty="0"/>
          </a:p>
        </p:txBody>
      </p:sp>
      <p:sp>
        <p:nvSpPr>
          <p:cNvPr id="4" name="Content Placeholder 3">
            <a:extLst>
              <a:ext uri="{FF2B5EF4-FFF2-40B4-BE49-F238E27FC236}">
                <a16:creationId xmlns:a16="http://schemas.microsoft.com/office/drawing/2014/main" id="{4DEFC84F-E7D9-364E-1EFB-2486ED076B53}"/>
              </a:ext>
            </a:extLst>
          </p:cNvPr>
          <p:cNvSpPr>
            <a:spLocks/>
          </p:cNvSpPr>
          <p:nvPr/>
        </p:nvSpPr>
        <p:spPr>
          <a:xfrm>
            <a:off x="1893278" y="3332116"/>
            <a:ext cx="4072033" cy="2567033"/>
          </a:xfrm>
          <a:prstGeom prst="rect">
            <a:avLst/>
          </a:prstGeom>
        </p:spPr>
        <p:txBody>
          <a:bodyPr/>
          <a:lstStyle/>
          <a:p>
            <a:pPr marL="285750" indent="-285750" defTabSz="768096">
              <a:spcAft>
                <a:spcPts val="600"/>
              </a:spcAft>
              <a:buFont typeface="Arial" panose="020B0604020202020204" pitchFamily="34" charset="0"/>
              <a:buChar char="•"/>
            </a:pPr>
            <a:r>
              <a:rPr lang="en-US" sz="2400" kern="1200" dirty="0">
                <a:solidFill>
                  <a:schemeClr val="tx1"/>
                </a:solidFill>
                <a:latin typeface="Aptos" panose="020B0004020202020204" pitchFamily="34" charset="0"/>
                <a:ea typeface="+mn-ea"/>
                <a:cs typeface="Times New Roman" panose="02020603050405020304" pitchFamily="18" charset="0"/>
              </a:rPr>
              <a:t>GPT-4 and Gemini Ultra </a:t>
            </a:r>
          </a:p>
          <a:p>
            <a:pPr marL="285750" indent="-285750" defTabSz="768096">
              <a:spcAft>
                <a:spcPts val="600"/>
              </a:spcAft>
              <a:buFont typeface="Arial" panose="020B0604020202020204" pitchFamily="34" charset="0"/>
              <a:buChar char="•"/>
            </a:pPr>
            <a:r>
              <a:rPr lang="en-US" sz="2400" kern="1200" dirty="0">
                <a:solidFill>
                  <a:schemeClr val="tx1"/>
                </a:solidFill>
                <a:latin typeface="Aptos" panose="020B0004020202020204" pitchFamily="34" charset="0"/>
                <a:ea typeface="+mn-ea"/>
                <a:cs typeface="Times New Roman" panose="02020603050405020304" pitchFamily="18" charset="0"/>
              </a:rPr>
              <a:t>Only followed by  themselves </a:t>
            </a:r>
          </a:p>
          <a:p>
            <a:pPr marL="285750" indent="-285750" defTabSz="768096">
              <a:spcAft>
                <a:spcPts val="600"/>
              </a:spcAft>
              <a:buFont typeface="Arial" panose="020B0604020202020204" pitchFamily="34" charset="0"/>
              <a:buChar char="•"/>
            </a:pPr>
            <a:r>
              <a:rPr lang="en-US" sz="2400" kern="1200" dirty="0">
                <a:solidFill>
                  <a:schemeClr val="tx1"/>
                </a:solidFill>
                <a:latin typeface="Aptos" panose="020B0004020202020204" pitchFamily="34" charset="0"/>
                <a:ea typeface="+mn-ea"/>
                <a:cs typeface="Times New Roman" panose="02020603050405020304" pitchFamily="18" charset="0"/>
              </a:rPr>
              <a:t>China is a small Rival to USA </a:t>
            </a:r>
            <a:endParaRPr lang="en-US" sz="2400" dirty="0"/>
          </a:p>
        </p:txBody>
      </p:sp>
      <p:pic>
        <p:nvPicPr>
          <p:cNvPr id="7" name="Picture 6">
            <a:extLst>
              <a:ext uri="{FF2B5EF4-FFF2-40B4-BE49-F238E27FC236}">
                <a16:creationId xmlns:a16="http://schemas.microsoft.com/office/drawing/2014/main" id="{1D0BCAEB-70BA-E64B-9637-ED7A05C16446}"/>
              </a:ext>
            </a:extLst>
          </p:cNvPr>
          <p:cNvPicPr>
            <a:picLocks noChangeAspect="1"/>
          </p:cNvPicPr>
          <p:nvPr/>
        </p:nvPicPr>
        <p:blipFill>
          <a:blip r:embed="rId5"/>
          <a:stretch>
            <a:fillRect/>
          </a:stretch>
        </p:blipFill>
        <p:spPr>
          <a:xfrm>
            <a:off x="5704013" y="1883506"/>
            <a:ext cx="6013854" cy="3512579"/>
          </a:xfrm>
          <a:prstGeom prst="rect">
            <a:avLst/>
          </a:prstGeom>
        </p:spPr>
      </p:pic>
      <p:pic>
        <p:nvPicPr>
          <p:cNvPr id="8" name="Audio 7">
            <a:extLst>
              <a:ext uri="{FF2B5EF4-FFF2-40B4-BE49-F238E27FC236}">
                <a16:creationId xmlns:a16="http://schemas.microsoft.com/office/drawing/2014/main" id="{B9AD7E48-20BA-1987-0553-3098AA8DD9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42715773"/>
      </p:ext>
    </p:extLst>
  </p:cSld>
  <p:clrMapOvr>
    <a:masterClrMapping/>
  </p:clrMapOvr>
  <mc:AlternateContent xmlns:mc="http://schemas.openxmlformats.org/markup-compatibility/2006">
    <mc:Choice xmlns:p14="http://schemas.microsoft.com/office/powerpoint/2010/main" Requires="p14">
      <p:transition spd="slow" p14:dur="2000" advTm="88267"/>
    </mc:Choice>
    <mc:Fallback>
      <p:transition spd="slow" advTm="88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2" name="Freeform: Shape 5141">
            <a:extLst>
              <a:ext uri="{FF2B5EF4-FFF2-40B4-BE49-F238E27FC236}">
                <a16:creationId xmlns:a16="http://schemas.microsoft.com/office/drawing/2014/main" id="{91C2F78B-DEE8-4195-A196-DFC51BDAD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44" name="Freeform: Shape 5143">
            <a:extLst>
              <a:ext uri="{FF2B5EF4-FFF2-40B4-BE49-F238E27FC236}">
                <a16:creationId xmlns:a16="http://schemas.microsoft.com/office/drawing/2014/main" id="{A1D79D08-4BE8-4799-BE09-5078DFEE2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5146" name="Straight Connector 5145">
            <a:extLst>
              <a:ext uri="{FF2B5EF4-FFF2-40B4-BE49-F238E27FC236}">
                <a16:creationId xmlns:a16="http://schemas.microsoft.com/office/drawing/2014/main" id="{C95D65A1-16CB-407F-993F-2A6D59BCC0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148" name="Rectangle 5147">
            <a:extLst>
              <a:ext uri="{FF2B5EF4-FFF2-40B4-BE49-F238E27FC236}">
                <a16:creationId xmlns:a16="http://schemas.microsoft.com/office/drawing/2014/main" id="{BB07B087-CC73-4D22-8354-AE59CBE4F3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E4D13-1C4E-AE66-2688-14B058596081}"/>
              </a:ext>
            </a:extLst>
          </p:cNvPr>
          <p:cNvSpPr>
            <a:spLocks noGrp="1"/>
          </p:cNvSpPr>
          <p:nvPr>
            <p:ph type="title"/>
          </p:nvPr>
        </p:nvSpPr>
        <p:spPr>
          <a:xfrm>
            <a:off x="729983" y="3834333"/>
            <a:ext cx="3834457" cy="2337866"/>
          </a:xfrm>
        </p:spPr>
        <p:txBody>
          <a:bodyPr vert="horz" lIns="91440" tIns="45720" rIns="91440" bIns="45720" rtlCol="0" anchor="ctr">
            <a:normAutofit/>
          </a:bodyPr>
          <a:lstStyle/>
          <a:p>
            <a:pPr algn="r">
              <a:lnSpc>
                <a:spcPct val="90000"/>
              </a:lnSpc>
            </a:pPr>
            <a:r>
              <a:rPr lang="en-US" sz="3400" kern="1200">
                <a:solidFill>
                  <a:schemeClr val="tx1"/>
                </a:solidFill>
                <a:effectLst/>
                <a:latin typeface="+mj-lt"/>
                <a:ea typeface="+mj-ea"/>
                <a:cs typeface="+mj-cs"/>
              </a:rPr>
              <a:t>Training Computation </a:t>
            </a:r>
            <a:br>
              <a:rPr lang="en-US" sz="3400" kern="1200">
                <a:solidFill>
                  <a:schemeClr val="tx1"/>
                </a:solidFill>
                <a:effectLst/>
                <a:latin typeface="+mj-lt"/>
                <a:ea typeface="+mj-ea"/>
                <a:cs typeface="+mj-cs"/>
              </a:rPr>
            </a:br>
            <a:endParaRPr lang="en-US" sz="3400" kern="120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90673596-5B66-4927-50E9-C7445077A2BC}"/>
              </a:ext>
            </a:extLst>
          </p:cNvPr>
          <p:cNvPicPr>
            <a:picLocks noChangeAspect="1"/>
          </p:cNvPicPr>
          <p:nvPr/>
        </p:nvPicPr>
        <p:blipFill rotWithShape="1">
          <a:blip r:embed="rId5"/>
          <a:srcRect t="11740" r="1" b="11084"/>
          <a:stretch/>
        </p:blipFill>
        <p:spPr>
          <a:xfrm>
            <a:off x="20" y="10"/>
            <a:ext cx="7627541" cy="3428990"/>
          </a:xfrm>
          <a:custGeom>
            <a:avLst/>
            <a:gdLst/>
            <a:ahLst/>
            <a:cxnLst/>
            <a:rect l="l" t="t" r="r" b="b"/>
            <a:pathLst>
              <a:path w="7627561" h="3429000">
                <a:moveTo>
                  <a:pt x="0" y="0"/>
                </a:moveTo>
                <a:lnTo>
                  <a:pt x="7627561" y="0"/>
                </a:lnTo>
                <a:lnTo>
                  <a:pt x="4622265" y="3429000"/>
                </a:lnTo>
                <a:lnTo>
                  <a:pt x="0" y="3429000"/>
                </a:lnTo>
                <a:close/>
              </a:path>
            </a:pathLst>
          </a:custGeom>
        </p:spPr>
      </p:pic>
      <p:pic>
        <p:nvPicPr>
          <p:cNvPr id="5124" name="Picture 4" descr="Advantages and Disadvantages of Artificial Intelligence [AI]">
            <a:extLst>
              <a:ext uri="{FF2B5EF4-FFF2-40B4-BE49-F238E27FC236}">
                <a16:creationId xmlns:a16="http://schemas.microsoft.com/office/drawing/2014/main" id="{7AA546FB-292B-04B7-9163-472A228AFC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125" r="1" b="5955"/>
          <a:stretch/>
        </p:blipFill>
        <p:spPr bwMode="auto">
          <a:xfrm>
            <a:off x="4564440" y="10"/>
            <a:ext cx="7627561" cy="3428990"/>
          </a:xfrm>
          <a:custGeom>
            <a:avLst/>
            <a:gdLst/>
            <a:ahLst/>
            <a:cxnLst/>
            <a:rect l="l" t="t" r="r" b="b"/>
            <a:pathLst>
              <a:path w="7627561" h="3429000">
                <a:moveTo>
                  <a:pt x="3005296" y="0"/>
                </a:moveTo>
                <a:lnTo>
                  <a:pt x="7627561" y="0"/>
                </a:lnTo>
                <a:lnTo>
                  <a:pt x="7627561" y="3429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ABC2F31-1878-F2DB-1E6B-99C7B7D648F5}"/>
              </a:ext>
            </a:extLst>
          </p:cNvPr>
          <p:cNvSpPr>
            <a:spLocks noGrp="1"/>
          </p:cNvSpPr>
          <p:nvPr>
            <p:ph idx="1"/>
          </p:nvPr>
        </p:nvSpPr>
        <p:spPr>
          <a:xfrm>
            <a:off x="5294423" y="3834332"/>
            <a:ext cx="5754578" cy="2337867"/>
          </a:xfrm>
        </p:spPr>
        <p:txBody>
          <a:bodyPr vert="horz" lIns="91440" tIns="45720" rIns="91440" bIns="45720" rtlCol="0" anchor="ctr">
            <a:normAutofit/>
          </a:bodyPr>
          <a:lstStyle/>
          <a:p>
            <a:pPr>
              <a:lnSpc>
                <a:spcPct val="110000"/>
              </a:lnSpc>
            </a:pPr>
            <a:r>
              <a:rPr lang="en-US" sz="2500"/>
              <a:t>P</a:t>
            </a:r>
            <a:r>
              <a:rPr lang="en-US" sz="2500">
                <a:effectLst/>
              </a:rPr>
              <a:t>etaFLOPs = peta floating-point operations per second </a:t>
            </a:r>
          </a:p>
          <a:p>
            <a:pPr>
              <a:lnSpc>
                <a:spcPct val="110000"/>
              </a:lnSpc>
            </a:pPr>
            <a:r>
              <a:rPr lang="en-US" sz="2500">
                <a:effectLst/>
              </a:rPr>
              <a:t>Gemini Ultra  massive  consumption </a:t>
            </a:r>
          </a:p>
          <a:p>
            <a:pPr>
              <a:lnSpc>
                <a:spcPct val="110000"/>
              </a:lnSpc>
            </a:pPr>
            <a:r>
              <a:rPr lang="en-US" sz="2500"/>
              <a:t>GPT4 6 </a:t>
            </a:r>
            <a:r>
              <a:rPr lang="en-US" sz="2500">
                <a:effectLst/>
              </a:rPr>
              <a:t>petaFLOPs </a:t>
            </a:r>
            <a:r>
              <a:rPr lang="en-US" sz="2500"/>
              <a:t>less </a:t>
            </a:r>
          </a:p>
        </p:txBody>
      </p:sp>
      <p:pic>
        <p:nvPicPr>
          <p:cNvPr id="12" name="Audio 11">
            <a:extLst>
              <a:ext uri="{FF2B5EF4-FFF2-40B4-BE49-F238E27FC236}">
                <a16:creationId xmlns:a16="http://schemas.microsoft.com/office/drawing/2014/main" id="{5437FE89-E988-C2CF-6102-C0A206C75ED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89803612"/>
      </p:ext>
    </p:extLst>
  </p:cSld>
  <p:clrMapOvr>
    <a:masterClrMapping/>
  </p:clrMapOvr>
  <mc:AlternateContent xmlns:mc="http://schemas.openxmlformats.org/markup-compatibility/2006">
    <mc:Choice xmlns:p14="http://schemas.microsoft.com/office/powerpoint/2010/main" Requires="p14">
      <p:transition spd="slow" p14:dur="2000" advTm="99092"/>
    </mc:Choice>
    <mc:Fallback>
      <p:transition spd="slow" advTm="99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Freeform: Shape 6150">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308" y="0"/>
            <a:ext cx="6873692" cy="6858000"/>
          </a:xfrm>
          <a:custGeom>
            <a:avLst/>
            <a:gdLst/>
            <a:ahLst/>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153" name="Straight Connector 6152">
            <a:extLst>
              <a:ext uri="{FF2B5EF4-FFF2-40B4-BE49-F238E27FC236}">
                <a16:creationId xmlns:a16="http://schemas.microsoft.com/office/drawing/2014/main" id="{4C75A547-BCD1-42BE-966E-53CA0AB931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155" name="Rectangle 6154">
            <a:extLst>
              <a:ext uri="{FF2B5EF4-FFF2-40B4-BE49-F238E27FC236}">
                <a16:creationId xmlns:a16="http://schemas.microsoft.com/office/drawing/2014/main" id="{4E5B79A0-69AD-4CBD-897F-32C7A2BA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168 Best AI Tools Of 2024 (Fresh Update!)">
            <a:extLst>
              <a:ext uri="{FF2B5EF4-FFF2-40B4-BE49-F238E27FC236}">
                <a16:creationId xmlns:a16="http://schemas.microsoft.com/office/drawing/2014/main" id="{03F948DA-7AC2-98A3-E356-336FFC4D23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47"/>
          <a:stretch/>
        </p:blipFill>
        <p:spPr bwMode="auto">
          <a:xfrm>
            <a:off x="119290" y="11"/>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6157" name="Freeform: Shape 6156">
            <a:extLst>
              <a:ext uri="{FF2B5EF4-FFF2-40B4-BE49-F238E27FC236}">
                <a16:creationId xmlns:a16="http://schemas.microsoft.com/office/drawing/2014/main" id="{7C2F33EB-E7CB-4EE9-BBBF-D632F5C0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9" name="Rectangle 6158">
            <a:extLst>
              <a:ext uri="{FF2B5EF4-FFF2-40B4-BE49-F238E27FC236}">
                <a16:creationId xmlns:a16="http://schemas.microsoft.com/office/drawing/2014/main" id="{D5D12016-6EE5-4F4A-BC99-A56493E60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7507"/>
            <a:ext cx="12191999" cy="5070562"/>
          </a:xfrm>
          <a:prstGeom prst="rect">
            <a:avLst/>
          </a:prstGeom>
          <a:gradFill flip="none" rotWithShape="1">
            <a:gsLst>
              <a:gs pos="50000">
                <a:srgbClr val="000000">
                  <a:alpha val="37000"/>
                </a:srgbClr>
              </a:gs>
              <a:gs pos="80000">
                <a:srgbClr val="000000">
                  <a:alpha val="22000"/>
                </a:srgbClr>
              </a:gs>
              <a:gs pos="0">
                <a:srgbClr val="000000">
                  <a:alpha val="0"/>
                </a:srgbClr>
              </a:gs>
              <a:gs pos="20000">
                <a:srgbClr val="000000">
                  <a:alpha val="15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B0BC2-2525-E548-0AB2-2A5C4768C324}"/>
              </a:ext>
            </a:extLst>
          </p:cNvPr>
          <p:cNvSpPr>
            <a:spLocks noGrp="1"/>
          </p:cNvSpPr>
          <p:nvPr>
            <p:ph type="title"/>
          </p:nvPr>
        </p:nvSpPr>
        <p:spPr>
          <a:xfrm>
            <a:off x="2513125" y="2941630"/>
            <a:ext cx="7236143" cy="2610914"/>
          </a:xfrm>
        </p:spPr>
        <p:txBody>
          <a:bodyPr vert="horz" lIns="91440" tIns="45720" rIns="91440" bIns="45720" rtlCol="0" anchor="b">
            <a:normAutofit/>
          </a:bodyPr>
          <a:lstStyle/>
          <a:p>
            <a:pPr algn="ctr"/>
            <a:r>
              <a:rPr lang="en-US" sz="4800" b="1" cap="all" spc="300" dirty="0">
                <a:solidFill>
                  <a:srgbClr val="FFFFFF"/>
                </a:solidFill>
              </a:rPr>
              <a:t>Thank You</a:t>
            </a:r>
          </a:p>
        </p:txBody>
      </p:sp>
      <p:sp>
        <p:nvSpPr>
          <p:cNvPr id="6161" name="Freeform: Shape 6160">
            <a:extLst>
              <a:ext uri="{FF2B5EF4-FFF2-40B4-BE49-F238E27FC236}">
                <a16:creationId xmlns:a16="http://schemas.microsoft.com/office/drawing/2014/main" id="{74270B3E-3C96-4381-9F21-EC83F1E1A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163" name="Straight Connector 6162">
            <a:extLst>
              <a:ext uri="{FF2B5EF4-FFF2-40B4-BE49-F238E27FC236}">
                <a16:creationId xmlns:a16="http://schemas.microsoft.com/office/drawing/2014/main" id="{071DF4C0-7A22-4E59-9E9C-BD2E245364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6708" y="4316888"/>
            <a:ext cx="1958585"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Audio 4">
            <a:extLst>
              <a:ext uri="{FF2B5EF4-FFF2-40B4-BE49-F238E27FC236}">
                <a16:creationId xmlns:a16="http://schemas.microsoft.com/office/drawing/2014/main" id="{19843CE8-0BED-69EF-6578-BB586A675E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3820977"/>
      </p:ext>
    </p:extLst>
  </p:cSld>
  <p:clrMapOvr>
    <a:masterClrMapping/>
  </p:clrMapOvr>
  <mc:AlternateContent xmlns:mc="http://schemas.openxmlformats.org/markup-compatibility/2006">
    <mc:Choice xmlns:p14="http://schemas.microsoft.com/office/powerpoint/2010/main" Requires="p14">
      <p:transition spd="slow" p14:dur="2000" advTm="9935"/>
    </mc:Choice>
    <mc:Fallback>
      <p:transition spd="slow" advTm="9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theme/theme1.xml><?xml version="1.0" encoding="utf-8"?>
<a:theme xmlns:a="http://schemas.openxmlformats.org/drawingml/2006/main" name="RegattaVTI">
  <a:themeElements>
    <a:clrScheme name="AnalogousFromDarkSeedLeftStep">
      <a:dk1>
        <a:srgbClr val="000000"/>
      </a:dk1>
      <a:lt1>
        <a:srgbClr val="FFFFFF"/>
      </a:lt1>
      <a:dk2>
        <a:srgbClr val="243141"/>
      </a:dk2>
      <a:lt2>
        <a:srgbClr val="E8E2E2"/>
      </a:lt2>
      <a:accent1>
        <a:srgbClr val="45B0AB"/>
      </a:accent1>
      <a:accent2>
        <a:srgbClr val="3BB17B"/>
      </a:accent2>
      <a:accent3>
        <a:srgbClr val="47B454"/>
      </a:accent3>
      <a:accent4>
        <a:srgbClr val="5EB13B"/>
      </a:accent4>
      <a:accent5>
        <a:srgbClr val="8DAC43"/>
      </a:accent5>
      <a:accent6>
        <a:srgbClr val="B1A23B"/>
      </a:accent6>
      <a:hlink>
        <a:srgbClr val="628C2E"/>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2600</TotalTime>
  <Words>1344</Words>
  <Application>Microsoft Macintosh PowerPoint</Application>
  <PresentationFormat>Widescreen</PresentationFormat>
  <Paragraphs>64</Paragraphs>
  <Slides>8</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Arial</vt:lpstr>
      <vt:lpstr>Times New Roman</vt:lpstr>
      <vt:lpstr>Walbaum Display</vt:lpstr>
      <vt:lpstr>RegattaVTI</vt:lpstr>
      <vt:lpstr>Impact and Exploration of Computational Resources on AI Advancements  </vt:lpstr>
      <vt:lpstr>The data </vt:lpstr>
      <vt:lpstr>Initial Discovery </vt:lpstr>
      <vt:lpstr>Fabrication</vt:lpstr>
      <vt:lpstr>Assembly, Testing and Packaging </vt:lpstr>
      <vt:lpstr>Large Language Model Performance  </vt:lpstr>
      <vt:lpstr>Training Computation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and Exploration of Computational Resources on AI Advancements  </dc:title>
  <dc:creator>Carlos Cantu</dc:creator>
  <cp:lastModifiedBy>Carlos Cantu</cp:lastModifiedBy>
  <cp:revision>4</cp:revision>
  <dcterms:created xsi:type="dcterms:W3CDTF">2024-07-05T00:46:31Z</dcterms:created>
  <dcterms:modified xsi:type="dcterms:W3CDTF">2024-07-06T20:09:22Z</dcterms:modified>
</cp:coreProperties>
</file>